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0" r:id="rId4"/>
    <p:sldId id="276" r:id="rId5"/>
    <p:sldId id="277" r:id="rId6"/>
    <p:sldId id="278" r:id="rId7"/>
    <p:sldId id="281" r:id="rId8"/>
    <p:sldId id="282" r:id="rId9"/>
    <p:sldId id="279" r:id="rId10"/>
    <p:sldId id="280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08E"/>
    <a:srgbClr val="C26E68"/>
    <a:srgbClr val="383333"/>
    <a:srgbClr val="E8303B"/>
    <a:srgbClr val="ED1C24"/>
    <a:srgbClr val="4267B2"/>
    <a:srgbClr val="5DA9DD"/>
    <a:srgbClr val="FEF3D4"/>
    <a:srgbClr val="0099D2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4" autoAdjust="0"/>
    <p:restoredTop sz="94655"/>
  </p:normalViewPr>
  <p:slideViewPr>
    <p:cSldViewPr snapToGrid="0" snapToObjects="1">
      <p:cViewPr varScale="1">
        <p:scale>
          <a:sx n="83" d="100"/>
          <a:sy n="83" d="100"/>
        </p:scale>
        <p:origin x="35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34752966651302E-2"/>
          <c:y val="0.19436340017801851"/>
          <c:w val="0.93193049406669737"/>
          <c:h val="0.59639751263821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D20-4076-81AE-126F678B19C7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~</a:t>
                    </a:r>
                    <a:fld id="{BE0A3DA9-C652-43A9-BFF0-05956A69E6B7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PPPY*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55788246827727"/>
                      <c:h val="0.250495550149430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D20-4076-81AE-126F678B19C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~$65 PPPY*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20-4076-81AE-126F678B19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2017 Global Pricing Agreement</c:v>
                </c:pt>
                <c:pt idx="1">
                  <c:v>RSA 2019 Tender Award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75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20-4076-81AE-126F678B1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530288"/>
        <c:axId val="484531600"/>
      </c:barChart>
      <c:catAx>
        <c:axId val="48453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531600"/>
        <c:crosses val="autoZero"/>
        <c:auto val="1"/>
        <c:lblAlgn val="ctr"/>
        <c:lblOffset val="100"/>
        <c:noMultiLvlLbl val="0"/>
      </c:catAx>
      <c:valAx>
        <c:axId val="48453160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crossAx val="48453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TDF/3TC/EFV
(2011-2012)</c:v>
                </c:pt>
                <c:pt idx="1">
                  <c:v>TDF/FTC/EFV
(2013-2014)</c:v>
                </c:pt>
                <c:pt idx="2">
                  <c:v>TDF/FTC/EFV
(2015-2019)</c:v>
                </c:pt>
                <c:pt idx="3">
                  <c:v>TDF/3TC/DTG
(2019-2022)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247</c:v>
                </c:pt>
                <c:pt idx="1">
                  <c:v>141</c:v>
                </c:pt>
                <c:pt idx="2">
                  <c:v>116</c:v>
                </c:pt>
                <c:pt idx="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8-419A-8F2F-4C64F3B75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728192"/>
        <c:axId val="667725240"/>
      </c:barChart>
      <c:catAx>
        <c:axId val="6677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25240"/>
        <c:crosses val="autoZero"/>
        <c:auto val="1"/>
        <c:lblAlgn val="ctr"/>
        <c:lblOffset val="100"/>
        <c:noMultiLvlLbl val="0"/>
      </c:catAx>
      <c:valAx>
        <c:axId val="6677252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Annual Cost of Treatment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69291338582677"/>
          <c:y val="5.3474978127035437E-2"/>
          <c:w val="0.63670792322834646"/>
          <c:h val="0.82890351142356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 on 1L ART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1.27M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DD-481E-B468-33C171C5009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2.35M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3DD-481E-B468-33C171C5009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2.91M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3DD-481E-B468-33C171C5009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4.53M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3DD-481E-B468-33C171C50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>
                  <c:v>1.27</c:v>
                </c:pt>
                <c:pt idx="1">
                  <c:v>2.3490000000000002</c:v>
                </c:pt>
                <c:pt idx="2">
                  <c:v>2.9119999999999999</c:v>
                </c:pt>
                <c:pt idx="3">
                  <c:v>4.5330000000000004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8-419A-8F2F-4C64F3B75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07423456"/>
        <c:axId val="80742312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Cost of Treatment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$313M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DD-481E-B468-33C171C5009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$332M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DD-481E-B468-33C171C5009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$338M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DD-481E-B468-33C171C5009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$364M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DD-481E-B468-33C171C500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_("$"* #,##0.00_);_("$"* \(#,##0.00\);_("$"* "-"??_);_(@_)</c:formatCode>
                <c:ptCount val="4"/>
                <c:pt idx="0">
                  <c:v>313</c:v>
                </c:pt>
                <c:pt idx="1">
                  <c:v>332</c:v>
                </c:pt>
                <c:pt idx="2">
                  <c:v>338</c:v>
                </c:pt>
                <c:pt idx="3">
                  <c:v>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DD-481E-B468-33C171C5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7728192"/>
        <c:axId val="667725240"/>
      </c:lineChart>
      <c:catAx>
        <c:axId val="6677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25240"/>
        <c:crosses val="autoZero"/>
        <c:auto val="1"/>
        <c:lblAlgn val="ctr"/>
        <c:lblOffset val="100"/>
        <c:noMultiLvlLbl val="0"/>
      </c:catAx>
      <c:valAx>
        <c:axId val="6677252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Annual Delivery Cost of Adult 1L  Treatment ($M)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28192"/>
        <c:crosses val="autoZero"/>
        <c:crossBetween val="between"/>
      </c:valAx>
      <c:valAx>
        <c:axId val="807423128"/>
        <c:scaling>
          <c:orientation val="minMax"/>
          <c:max val="6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Adult 1L Patients</a:t>
                </a:r>
                <a:r>
                  <a:rPr lang="en-US" sz="2000" b="1" baseline="0" dirty="0"/>
                  <a:t> on Treatment (M)</a:t>
                </a:r>
                <a:endParaRPr lang="en-US" sz="20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_);_(* \(#,##0.0\);_(* &quot;-&quot;?_);_(@_)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423456"/>
        <c:crosses val="max"/>
        <c:crossBetween val="between"/>
      </c:valAx>
      <c:catAx>
        <c:axId val="80742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7423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0.36076</cdr:x>
      <cdr:y>0.097</cdr:y>
    </cdr:from>
    <cdr:to>
      <cdr:x>0.63924</cdr:x>
      <cdr:y>0.23694</cdr:y>
    </cdr:to>
    <cdr:cxnSp macro="">
      <cdr:nvCxnSpPr>
        <cdr:cNvPr id="3" name="Elbow Connector 2">
          <a:extLst xmlns:a="http://schemas.openxmlformats.org/drawingml/2006/main">
            <a:ext uri="{FF2B5EF4-FFF2-40B4-BE49-F238E27FC236}">
              <a16:creationId xmlns:a16="http://schemas.microsoft.com/office/drawing/2014/main" id="{6B253F0A-1879-D140-B5D7-063351B2B7EB}"/>
            </a:ext>
          </a:extLst>
        </cdr:cNvPr>
        <cdr:cNvCxnSpPr/>
      </cdr:nvCxnSpPr>
      <cdr:spPr>
        <a:xfrm xmlns:a="http://schemas.openxmlformats.org/drawingml/2006/main">
          <a:off x="1480806" y="158453"/>
          <a:ext cx="1143016" cy="228597"/>
        </a:xfrm>
        <a:prstGeom xmlns:a="http://schemas.openxmlformats.org/drawingml/2006/main" prst="bentConnector3">
          <a:avLst/>
        </a:prstGeom>
        <a:ln xmlns:a="http://schemas.openxmlformats.org/drawingml/2006/main">
          <a:solidFill>
            <a:srgbClr val="FF0000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0.28906</cdr:x>
      <cdr:y>0.12847</cdr:y>
    </cdr:from>
    <cdr:to>
      <cdr:x>0.88125</cdr:x>
      <cdr:y>0.5</cdr:y>
    </cdr:to>
    <cdr:cxnSp macro="">
      <cdr:nvCxnSpPr>
        <cdr:cNvPr id="3" name="Elbow Connector 2">
          <a:extLst xmlns:a="http://schemas.openxmlformats.org/drawingml/2006/main">
            <a:ext uri="{FF2B5EF4-FFF2-40B4-BE49-F238E27FC236}">
              <a16:creationId xmlns:a16="http://schemas.microsoft.com/office/drawing/2014/main" id="{816860ED-BF17-DB48-9646-BFA8880CF274}"/>
            </a:ext>
          </a:extLst>
        </cdr:cNvPr>
        <cdr:cNvCxnSpPr/>
      </cdr:nvCxnSpPr>
      <cdr:spPr>
        <a:xfrm xmlns:a="http://schemas.openxmlformats.org/drawingml/2006/main">
          <a:off x="2349500" y="450492"/>
          <a:ext cx="4813300" cy="1302814"/>
        </a:xfrm>
        <a:prstGeom xmlns:a="http://schemas.openxmlformats.org/drawingml/2006/main" prst="bentConnector3">
          <a:avLst>
            <a:gd name="adj1" fmla="val 99868"/>
          </a:avLst>
        </a:prstGeom>
        <a:ln xmlns:a="http://schemas.openxmlformats.org/drawingml/2006/main">
          <a:solidFill>
            <a:srgbClr val="ED1C24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0.80313</cdr:x>
      <cdr:y>0.05611</cdr:y>
    </cdr:from>
    <cdr:to>
      <cdr:x>0.92969</cdr:x>
      <cdr:y>0.20822</cdr:y>
    </cdr:to>
    <cdr:sp macro="" textlink="">
      <cdr:nvSpPr>
        <cdr:cNvPr id="8" name="Oval 7"/>
        <cdr:cNvSpPr/>
      </cdr:nvSpPr>
      <cdr:spPr>
        <a:xfrm xmlns:a="http://schemas.openxmlformats.org/drawingml/2006/main">
          <a:off x="6527800" y="196747"/>
          <a:ext cx="1028700" cy="533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ED1C2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0" tIns="0" rIns="0" bIns="0" anchor="ctr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rgbClr val="E8303B"/>
              </a:solidFill>
            </a:rPr>
            <a:t>-68%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F0EFC-A930-4A0B-87F1-21F7DE958A06}" type="datetimeFigureOut">
              <a:rPr lang="en-ZA" smtClean="0"/>
              <a:t>2019/07/23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1029-EF3F-452D-AFE1-49E68EC4BB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46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573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399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873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4173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2328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D1029-EF3F-452D-AFE1-49E68EC4BBA5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168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mbis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za.dhis.dhmis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Learnt from Tendering and Award RT71-2019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523999" y="1704568"/>
            <a:ext cx="102845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>
                <a:latin typeface="Franklin Gothic Book" panose="020B0503020102020204" pitchFamily="34" charset="0"/>
              </a:rPr>
              <a:t>Widening the pool of potential suppliers, ensures a competitive tender process, which thereby ensures best prices and </a:t>
            </a:r>
            <a:r>
              <a:rPr lang="en-US" sz="2400" dirty="0">
                <a:latin typeface="Franklin Gothic Book" panose="020B0503020102020204" pitchFamily="34" charset="0"/>
              </a:rPr>
              <a:t>facilitates supply security</a:t>
            </a:r>
          </a:p>
          <a:p>
            <a:endParaRPr lang="en-US" sz="2400" dirty="0">
              <a:latin typeface="Franklin Gothic Book" panose="020B0503020102020204" pitchFamily="34" charset="0"/>
              <a:cs typeface="Arial"/>
            </a:endParaRPr>
          </a:p>
          <a:p>
            <a:r>
              <a:rPr lang="en-US" sz="2400" dirty="0">
                <a:latin typeface="Franklin Gothic Book" panose="020B0503020102020204" pitchFamily="34" charset="0"/>
                <a:cs typeface="Arial"/>
              </a:rPr>
              <a:t>Global cooperation is key for setting benchmark prices for countries to </a:t>
            </a:r>
            <a:r>
              <a:rPr lang="en-US" sz="2400" dirty="0" smtClean="0">
                <a:latin typeface="Franklin Gothic Book" panose="020B0503020102020204" pitchFamily="34" charset="0"/>
                <a:cs typeface="Arial"/>
              </a:rPr>
              <a:t>leverage. </a:t>
            </a:r>
            <a:r>
              <a:rPr lang="en-US" sz="2400" dirty="0" smtClean="0">
                <a:latin typeface="Franklin Gothic Book" panose="020B0503020102020204" pitchFamily="34" charset="0"/>
                <a:cs typeface="Arial"/>
              </a:rPr>
              <a:t>Utilizing </a:t>
            </a:r>
            <a:r>
              <a:rPr lang="en-US" sz="2400" dirty="0">
                <a:latin typeface="Franklin Gothic Book" panose="020B0503020102020204" pitchFamily="34" charset="0"/>
                <a:cs typeface="Arial"/>
              </a:rPr>
              <a:t>global reference prices and establishing ceiling prices in tendering advertisements can help drive down costs </a:t>
            </a:r>
          </a:p>
          <a:p>
            <a:endParaRPr lang="en-US" sz="2400" dirty="0">
              <a:latin typeface="Franklin Gothic Book" panose="020B0503020102020204" pitchFamily="34" charset="0"/>
              <a:cs typeface="Arial"/>
            </a:endParaRPr>
          </a:p>
          <a:p>
            <a:r>
              <a:rPr lang="en-US" sz="2400" dirty="0">
                <a:latin typeface="Franklin Gothic Book" panose="020B0503020102020204" pitchFamily="34" charset="0"/>
                <a:cs typeface="Arial"/>
              </a:rPr>
              <a:t>Public posting of awarded prices and volumes is helpful in enabling other countries to reference during their own tendering negotiations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97371" y="1704568"/>
            <a:ext cx="668338" cy="823913"/>
            <a:chOff x="5991225" y="615950"/>
            <a:chExt cx="808038" cy="1096963"/>
          </a:xfrm>
          <a:solidFill>
            <a:schemeClr val="bg1">
              <a:lumMod val="50000"/>
            </a:schemeClr>
          </a:solidFill>
        </p:grpSpPr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5991225" y="690563"/>
              <a:ext cx="808038" cy="1022350"/>
            </a:xfrm>
            <a:custGeom>
              <a:avLst/>
              <a:gdLst>
                <a:gd name="T0" fmla="*/ 124 w 139"/>
                <a:gd name="T1" fmla="*/ 0 h 176"/>
                <a:gd name="T2" fmla="*/ 87 w 139"/>
                <a:gd name="T3" fmla="*/ 0 h 176"/>
                <a:gd name="T4" fmla="*/ 88 w 139"/>
                <a:gd name="T5" fmla="*/ 6 h 176"/>
                <a:gd name="T6" fmla="*/ 91 w 139"/>
                <a:gd name="T7" fmla="*/ 10 h 176"/>
                <a:gd name="T8" fmla="*/ 103 w 139"/>
                <a:gd name="T9" fmla="*/ 13 h 176"/>
                <a:gd name="T10" fmla="*/ 104 w 139"/>
                <a:gd name="T11" fmla="*/ 13 h 176"/>
                <a:gd name="T12" fmla="*/ 106 w 139"/>
                <a:gd name="T13" fmla="*/ 13 h 176"/>
                <a:gd name="T14" fmla="*/ 122 w 139"/>
                <a:gd name="T15" fmla="*/ 13 h 176"/>
                <a:gd name="T16" fmla="*/ 122 w 139"/>
                <a:gd name="T17" fmla="*/ 131 h 176"/>
                <a:gd name="T18" fmla="*/ 104 w 139"/>
                <a:gd name="T19" fmla="*/ 131 h 176"/>
                <a:gd name="T20" fmla="*/ 90 w 139"/>
                <a:gd name="T21" fmla="*/ 146 h 176"/>
                <a:gd name="T22" fmla="*/ 90 w 139"/>
                <a:gd name="T23" fmla="*/ 163 h 176"/>
                <a:gd name="T24" fmla="*/ 14 w 139"/>
                <a:gd name="T25" fmla="*/ 163 h 176"/>
                <a:gd name="T26" fmla="*/ 14 w 139"/>
                <a:gd name="T27" fmla="*/ 13 h 176"/>
                <a:gd name="T28" fmla="*/ 33 w 139"/>
                <a:gd name="T29" fmla="*/ 13 h 176"/>
                <a:gd name="T30" fmla="*/ 35 w 139"/>
                <a:gd name="T31" fmla="*/ 13 h 176"/>
                <a:gd name="T32" fmla="*/ 36 w 139"/>
                <a:gd name="T33" fmla="*/ 13 h 176"/>
                <a:gd name="T34" fmla="*/ 36 w 139"/>
                <a:gd name="T35" fmla="*/ 13 h 176"/>
                <a:gd name="T36" fmla="*/ 45 w 139"/>
                <a:gd name="T37" fmla="*/ 11 h 176"/>
                <a:gd name="T38" fmla="*/ 51 w 139"/>
                <a:gd name="T39" fmla="*/ 6 h 176"/>
                <a:gd name="T40" fmla="*/ 52 w 139"/>
                <a:gd name="T41" fmla="*/ 0 h 176"/>
                <a:gd name="T42" fmla="*/ 14 w 139"/>
                <a:gd name="T43" fmla="*/ 0 h 176"/>
                <a:gd name="T44" fmla="*/ 0 w 139"/>
                <a:gd name="T45" fmla="*/ 16 h 176"/>
                <a:gd name="T46" fmla="*/ 0 w 139"/>
                <a:gd name="T47" fmla="*/ 161 h 176"/>
                <a:gd name="T48" fmla="*/ 14 w 139"/>
                <a:gd name="T49" fmla="*/ 176 h 176"/>
                <a:gd name="T50" fmla="*/ 124 w 139"/>
                <a:gd name="T51" fmla="*/ 176 h 176"/>
                <a:gd name="T52" fmla="*/ 139 w 139"/>
                <a:gd name="T53" fmla="*/ 161 h 176"/>
                <a:gd name="T54" fmla="*/ 139 w 139"/>
                <a:gd name="T55" fmla="*/ 16 h 176"/>
                <a:gd name="T56" fmla="*/ 124 w 139"/>
                <a:gd name="T57" fmla="*/ 0 h 176"/>
                <a:gd name="T58" fmla="*/ 97 w 139"/>
                <a:gd name="T59" fmla="*/ 166 h 176"/>
                <a:gd name="T60" fmla="*/ 97 w 139"/>
                <a:gd name="T61" fmla="*/ 147 h 176"/>
                <a:gd name="T62" fmla="*/ 105 w 139"/>
                <a:gd name="T63" fmla="*/ 138 h 176"/>
                <a:gd name="T64" fmla="*/ 125 w 139"/>
                <a:gd name="T65" fmla="*/ 138 h 176"/>
                <a:gd name="T66" fmla="*/ 97 w 139"/>
                <a:gd name="T67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9" h="176">
                  <a:moveTo>
                    <a:pt x="124" y="0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87" y="3"/>
                    <a:pt x="88" y="5"/>
                    <a:pt x="88" y="6"/>
                  </a:cubicBezTo>
                  <a:cubicBezTo>
                    <a:pt x="89" y="8"/>
                    <a:pt x="90" y="9"/>
                    <a:pt x="91" y="10"/>
                  </a:cubicBezTo>
                  <a:cubicBezTo>
                    <a:pt x="94" y="12"/>
                    <a:pt x="98" y="13"/>
                    <a:pt x="103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5" y="13"/>
                    <a:pt x="105" y="13"/>
                    <a:pt x="106" y="13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97" y="131"/>
                    <a:pt x="90" y="138"/>
                    <a:pt x="90" y="146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3"/>
                    <a:pt x="35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40" y="13"/>
                    <a:pt x="43" y="12"/>
                    <a:pt x="45" y="11"/>
                  </a:cubicBezTo>
                  <a:cubicBezTo>
                    <a:pt x="48" y="10"/>
                    <a:pt x="49" y="8"/>
                    <a:pt x="51" y="6"/>
                  </a:cubicBezTo>
                  <a:cubicBezTo>
                    <a:pt x="51" y="5"/>
                    <a:pt x="52" y="3"/>
                    <a:pt x="5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8"/>
                    <a:pt x="0" y="16"/>
                  </a:cubicBezTo>
                  <a:cubicBezTo>
                    <a:pt x="0" y="16"/>
                    <a:pt x="0" y="31"/>
                    <a:pt x="0" y="161"/>
                  </a:cubicBezTo>
                  <a:cubicBezTo>
                    <a:pt x="0" y="169"/>
                    <a:pt x="6" y="176"/>
                    <a:pt x="14" y="176"/>
                  </a:cubicBezTo>
                  <a:cubicBezTo>
                    <a:pt x="124" y="176"/>
                    <a:pt x="124" y="176"/>
                    <a:pt x="124" y="176"/>
                  </a:cubicBezTo>
                  <a:cubicBezTo>
                    <a:pt x="132" y="176"/>
                    <a:pt x="139" y="169"/>
                    <a:pt x="139" y="161"/>
                  </a:cubicBezTo>
                  <a:cubicBezTo>
                    <a:pt x="139" y="31"/>
                    <a:pt x="139" y="16"/>
                    <a:pt x="139" y="16"/>
                  </a:cubicBezTo>
                  <a:cubicBezTo>
                    <a:pt x="139" y="8"/>
                    <a:pt x="132" y="0"/>
                    <a:pt x="124" y="0"/>
                  </a:cubicBezTo>
                  <a:close/>
                  <a:moveTo>
                    <a:pt x="97" y="166"/>
                  </a:moveTo>
                  <a:cubicBezTo>
                    <a:pt x="97" y="147"/>
                    <a:pt x="97" y="147"/>
                    <a:pt x="97" y="147"/>
                  </a:cubicBezTo>
                  <a:cubicBezTo>
                    <a:pt x="97" y="142"/>
                    <a:pt x="100" y="138"/>
                    <a:pt x="105" y="138"/>
                  </a:cubicBezTo>
                  <a:cubicBezTo>
                    <a:pt x="125" y="138"/>
                    <a:pt x="125" y="138"/>
                    <a:pt x="125" y="138"/>
                  </a:cubicBezTo>
                  <a:lnTo>
                    <a:pt x="97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6130925" y="615950"/>
              <a:ext cx="528638" cy="260350"/>
            </a:xfrm>
            <a:custGeom>
              <a:avLst/>
              <a:gdLst>
                <a:gd name="T0" fmla="*/ 12 w 91"/>
                <a:gd name="T1" fmla="*/ 32 h 45"/>
                <a:gd name="T2" fmla="*/ 33 w 91"/>
                <a:gd name="T3" fmla="*/ 12 h 45"/>
                <a:gd name="T4" fmla="*/ 33 w 91"/>
                <a:gd name="T5" fmla="*/ 12 h 45"/>
                <a:gd name="T6" fmla="*/ 33 w 91"/>
                <a:gd name="T7" fmla="*/ 12 h 45"/>
                <a:gd name="T8" fmla="*/ 45 w 91"/>
                <a:gd name="T9" fmla="*/ 0 h 45"/>
                <a:gd name="T10" fmla="*/ 46 w 91"/>
                <a:gd name="T11" fmla="*/ 0 h 45"/>
                <a:gd name="T12" fmla="*/ 58 w 91"/>
                <a:gd name="T13" fmla="*/ 12 h 45"/>
                <a:gd name="T14" fmla="*/ 58 w 91"/>
                <a:gd name="T15" fmla="*/ 12 h 45"/>
                <a:gd name="T16" fmla="*/ 58 w 91"/>
                <a:gd name="T17" fmla="*/ 12 h 45"/>
                <a:gd name="T18" fmla="*/ 79 w 91"/>
                <a:gd name="T19" fmla="*/ 32 h 45"/>
                <a:gd name="T20" fmla="*/ 80 w 91"/>
                <a:gd name="T21" fmla="*/ 32 h 45"/>
                <a:gd name="T22" fmla="*/ 91 w 91"/>
                <a:gd name="T23" fmla="*/ 45 h 45"/>
                <a:gd name="T24" fmla="*/ 0 w 91"/>
                <a:gd name="T25" fmla="*/ 45 h 45"/>
                <a:gd name="T26" fmla="*/ 11 w 91"/>
                <a:gd name="T27" fmla="*/ 32 h 45"/>
                <a:gd name="T28" fmla="*/ 12 w 91"/>
                <a:gd name="T29" fmla="*/ 32 h 45"/>
                <a:gd name="T30" fmla="*/ 46 w 91"/>
                <a:gd name="T31" fmla="*/ 6 h 45"/>
                <a:gd name="T32" fmla="*/ 40 w 91"/>
                <a:gd name="T33" fmla="*/ 11 h 45"/>
                <a:gd name="T34" fmla="*/ 46 w 91"/>
                <a:gd name="T35" fmla="*/ 16 h 45"/>
                <a:gd name="T36" fmla="*/ 51 w 91"/>
                <a:gd name="T37" fmla="*/ 11 h 45"/>
                <a:gd name="T38" fmla="*/ 46 w 91"/>
                <a:gd name="T39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45">
                  <a:moveTo>
                    <a:pt x="12" y="32"/>
                  </a:moveTo>
                  <a:cubicBezTo>
                    <a:pt x="24" y="31"/>
                    <a:pt x="33" y="27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3"/>
                    <a:pt x="39" y="0"/>
                    <a:pt x="4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8" y="3"/>
                    <a:pt x="58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27"/>
                    <a:pt x="67" y="31"/>
                    <a:pt x="79" y="32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87" y="32"/>
                    <a:pt x="91" y="39"/>
                    <a:pt x="91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4" y="32"/>
                    <a:pt x="11" y="32"/>
                  </a:cubicBezTo>
                  <a:lnTo>
                    <a:pt x="12" y="32"/>
                  </a:lnTo>
                  <a:close/>
                  <a:moveTo>
                    <a:pt x="46" y="6"/>
                  </a:moveTo>
                  <a:cubicBezTo>
                    <a:pt x="43" y="6"/>
                    <a:pt x="40" y="8"/>
                    <a:pt x="40" y="11"/>
                  </a:cubicBezTo>
                  <a:cubicBezTo>
                    <a:pt x="40" y="13"/>
                    <a:pt x="43" y="16"/>
                    <a:pt x="46" y="16"/>
                  </a:cubicBezTo>
                  <a:cubicBezTo>
                    <a:pt x="48" y="16"/>
                    <a:pt x="51" y="13"/>
                    <a:pt x="51" y="11"/>
                  </a:cubicBezTo>
                  <a:cubicBezTo>
                    <a:pt x="51" y="8"/>
                    <a:pt x="48" y="6"/>
                    <a:pt x="46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6357938" y="957263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6357938" y="998538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6357938" y="1044575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4"/>
            <p:cNvSpPr>
              <a:spLocks noEditPoints="1"/>
            </p:cNvSpPr>
            <p:nvPr/>
          </p:nvSpPr>
          <p:spPr bwMode="auto">
            <a:xfrm>
              <a:off x="6165850" y="904875"/>
              <a:ext cx="192088" cy="174625"/>
            </a:xfrm>
            <a:custGeom>
              <a:avLst/>
              <a:gdLst>
                <a:gd name="T0" fmla="*/ 33 w 33"/>
                <a:gd name="T1" fmla="*/ 0 h 30"/>
                <a:gd name="T2" fmla="*/ 28 w 33"/>
                <a:gd name="T3" fmla="*/ 2 h 30"/>
                <a:gd name="T4" fmla="*/ 25 w 33"/>
                <a:gd name="T5" fmla="*/ 5 h 30"/>
                <a:gd name="T6" fmla="*/ 25 w 33"/>
                <a:gd name="T7" fmla="*/ 5 h 30"/>
                <a:gd name="T8" fmla="*/ 1 w 33"/>
                <a:gd name="T9" fmla="*/ 5 h 30"/>
                <a:gd name="T10" fmla="*/ 0 w 33"/>
                <a:gd name="T11" fmla="*/ 5 h 30"/>
                <a:gd name="T12" fmla="*/ 0 w 33"/>
                <a:gd name="T13" fmla="*/ 30 h 30"/>
                <a:gd name="T14" fmla="*/ 1 w 33"/>
                <a:gd name="T15" fmla="*/ 30 h 30"/>
                <a:gd name="T16" fmla="*/ 25 w 33"/>
                <a:gd name="T17" fmla="*/ 30 h 30"/>
                <a:gd name="T18" fmla="*/ 26 w 33"/>
                <a:gd name="T19" fmla="*/ 30 h 30"/>
                <a:gd name="T20" fmla="*/ 26 w 33"/>
                <a:gd name="T21" fmla="*/ 7 h 30"/>
                <a:gd name="T22" fmla="*/ 33 w 33"/>
                <a:gd name="T23" fmla="*/ 0 h 30"/>
                <a:gd name="T24" fmla="*/ 24 w 33"/>
                <a:gd name="T25" fmla="*/ 28 h 30"/>
                <a:gd name="T26" fmla="*/ 23 w 33"/>
                <a:gd name="T27" fmla="*/ 28 h 30"/>
                <a:gd name="T28" fmla="*/ 3 w 33"/>
                <a:gd name="T29" fmla="*/ 28 h 30"/>
                <a:gd name="T30" fmla="*/ 2 w 33"/>
                <a:gd name="T31" fmla="*/ 28 h 30"/>
                <a:gd name="T32" fmla="*/ 2 w 33"/>
                <a:gd name="T33" fmla="*/ 8 h 30"/>
                <a:gd name="T34" fmla="*/ 3 w 33"/>
                <a:gd name="T35" fmla="*/ 7 h 30"/>
                <a:gd name="T36" fmla="*/ 23 w 33"/>
                <a:gd name="T37" fmla="*/ 7 h 30"/>
                <a:gd name="T38" fmla="*/ 23 w 33"/>
                <a:gd name="T39" fmla="*/ 7 h 30"/>
                <a:gd name="T40" fmla="*/ 15 w 33"/>
                <a:gd name="T41" fmla="*/ 20 h 30"/>
                <a:gd name="T42" fmla="*/ 8 w 33"/>
                <a:gd name="T43" fmla="*/ 14 h 30"/>
                <a:gd name="T44" fmla="*/ 4 w 33"/>
                <a:gd name="T45" fmla="*/ 16 h 30"/>
                <a:gd name="T46" fmla="*/ 13 w 33"/>
                <a:gd name="T47" fmla="*/ 27 h 30"/>
                <a:gd name="T48" fmla="*/ 18 w 33"/>
                <a:gd name="T49" fmla="*/ 24 h 30"/>
                <a:gd name="T50" fmla="*/ 24 w 33"/>
                <a:gd name="T51" fmla="*/ 10 h 30"/>
                <a:gd name="T52" fmla="*/ 24 w 33"/>
                <a:gd name="T53" fmla="*/ 28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0">
                  <a:moveTo>
                    <a:pt x="33" y="0"/>
                  </a:moveTo>
                  <a:cubicBezTo>
                    <a:pt x="32" y="1"/>
                    <a:pt x="30" y="1"/>
                    <a:pt x="28" y="2"/>
                  </a:cubicBezTo>
                  <a:cubicBezTo>
                    <a:pt x="27" y="3"/>
                    <a:pt x="26" y="4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0" y="30"/>
                    <a:pt x="1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6" y="30"/>
                    <a:pt x="26" y="3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8" y="4"/>
                    <a:pt x="30" y="2"/>
                    <a:pt x="33" y="0"/>
                  </a:cubicBezTo>
                  <a:close/>
                  <a:moveTo>
                    <a:pt x="24" y="28"/>
                  </a:moveTo>
                  <a:cubicBezTo>
                    <a:pt x="24" y="28"/>
                    <a:pt x="23" y="28"/>
                    <a:pt x="2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0" y="11"/>
                    <a:pt x="17" y="15"/>
                    <a:pt x="15" y="20"/>
                  </a:cubicBezTo>
                  <a:cubicBezTo>
                    <a:pt x="13" y="18"/>
                    <a:pt x="11" y="15"/>
                    <a:pt x="8" y="14"/>
                  </a:cubicBezTo>
                  <a:cubicBezTo>
                    <a:pt x="8" y="13"/>
                    <a:pt x="4" y="17"/>
                    <a:pt x="4" y="16"/>
                  </a:cubicBezTo>
                  <a:cubicBezTo>
                    <a:pt x="8" y="18"/>
                    <a:pt x="11" y="23"/>
                    <a:pt x="13" y="27"/>
                  </a:cubicBezTo>
                  <a:cubicBezTo>
                    <a:pt x="13" y="27"/>
                    <a:pt x="17" y="25"/>
                    <a:pt x="18" y="24"/>
                  </a:cubicBezTo>
                  <a:cubicBezTo>
                    <a:pt x="19" y="19"/>
                    <a:pt x="21" y="14"/>
                    <a:pt x="24" y="10"/>
                  </a:cubicBezTo>
                  <a:lnTo>
                    <a:pt x="2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6357938" y="1149350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6357938" y="1190625"/>
              <a:ext cx="26670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6357938" y="1230313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65850" y="1092200"/>
              <a:ext cx="192088" cy="179388"/>
            </a:xfrm>
            <a:custGeom>
              <a:avLst/>
              <a:gdLst>
                <a:gd name="T0" fmla="*/ 33 w 33"/>
                <a:gd name="T1" fmla="*/ 0 h 31"/>
                <a:gd name="T2" fmla="*/ 28 w 33"/>
                <a:gd name="T3" fmla="*/ 3 h 31"/>
                <a:gd name="T4" fmla="*/ 25 w 33"/>
                <a:gd name="T5" fmla="*/ 5 h 31"/>
                <a:gd name="T6" fmla="*/ 25 w 33"/>
                <a:gd name="T7" fmla="*/ 5 h 31"/>
                <a:gd name="T8" fmla="*/ 1 w 33"/>
                <a:gd name="T9" fmla="*/ 5 h 31"/>
                <a:gd name="T10" fmla="*/ 0 w 33"/>
                <a:gd name="T11" fmla="*/ 6 h 31"/>
                <a:gd name="T12" fmla="*/ 0 w 33"/>
                <a:gd name="T13" fmla="*/ 30 h 31"/>
                <a:gd name="T14" fmla="*/ 1 w 33"/>
                <a:gd name="T15" fmla="*/ 31 h 31"/>
                <a:gd name="T16" fmla="*/ 25 w 33"/>
                <a:gd name="T17" fmla="*/ 31 h 31"/>
                <a:gd name="T18" fmla="*/ 26 w 33"/>
                <a:gd name="T19" fmla="*/ 30 h 31"/>
                <a:gd name="T20" fmla="*/ 26 w 33"/>
                <a:gd name="T21" fmla="*/ 7 h 31"/>
                <a:gd name="T22" fmla="*/ 33 w 33"/>
                <a:gd name="T23" fmla="*/ 0 h 31"/>
                <a:gd name="T24" fmla="*/ 24 w 33"/>
                <a:gd name="T25" fmla="*/ 28 h 31"/>
                <a:gd name="T26" fmla="*/ 23 w 33"/>
                <a:gd name="T27" fmla="*/ 29 h 31"/>
                <a:gd name="T28" fmla="*/ 3 w 33"/>
                <a:gd name="T29" fmla="*/ 29 h 31"/>
                <a:gd name="T30" fmla="*/ 2 w 33"/>
                <a:gd name="T31" fmla="*/ 28 h 31"/>
                <a:gd name="T32" fmla="*/ 2 w 33"/>
                <a:gd name="T33" fmla="*/ 8 h 31"/>
                <a:gd name="T34" fmla="*/ 3 w 33"/>
                <a:gd name="T35" fmla="*/ 7 h 31"/>
                <a:gd name="T36" fmla="*/ 23 w 33"/>
                <a:gd name="T37" fmla="*/ 7 h 31"/>
                <a:gd name="T38" fmla="*/ 23 w 33"/>
                <a:gd name="T39" fmla="*/ 7 h 31"/>
                <a:gd name="T40" fmla="*/ 15 w 33"/>
                <a:gd name="T41" fmla="*/ 21 h 31"/>
                <a:gd name="T42" fmla="*/ 8 w 33"/>
                <a:gd name="T43" fmla="*/ 14 h 31"/>
                <a:gd name="T44" fmla="*/ 4 w 33"/>
                <a:gd name="T45" fmla="*/ 17 h 31"/>
                <a:gd name="T46" fmla="*/ 13 w 33"/>
                <a:gd name="T47" fmla="*/ 27 h 31"/>
                <a:gd name="T48" fmla="*/ 18 w 33"/>
                <a:gd name="T49" fmla="*/ 25 h 31"/>
                <a:gd name="T50" fmla="*/ 24 w 33"/>
                <a:gd name="T51" fmla="*/ 10 h 31"/>
                <a:gd name="T52" fmla="*/ 24 w 33"/>
                <a:gd name="T53" fmla="*/ 2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1">
                  <a:moveTo>
                    <a:pt x="33" y="0"/>
                  </a:moveTo>
                  <a:cubicBezTo>
                    <a:pt x="32" y="1"/>
                    <a:pt x="30" y="1"/>
                    <a:pt x="28" y="3"/>
                  </a:cubicBezTo>
                  <a:cubicBezTo>
                    <a:pt x="27" y="3"/>
                    <a:pt x="26" y="4"/>
                    <a:pt x="25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1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6" y="31"/>
                    <a:pt x="26" y="30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8" y="4"/>
                    <a:pt x="30" y="2"/>
                    <a:pt x="33" y="0"/>
                  </a:cubicBezTo>
                  <a:close/>
                  <a:moveTo>
                    <a:pt x="24" y="28"/>
                  </a:moveTo>
                  <a:cubicBezTo>
                    <a:pt x="24" y="28"/>
                    <a:pt x="23" y="29"/>
                    <a:pt x="2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29"/>
                    <a:pt x="2" y="28"/>
                    <a:pt x="2" y="2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0" y="11"/>
                    <a:pt x="17" y="16"/>
                    <a:pt x="15" y="21"/>
                  </a:cubicBezTo>
                  <a:cubicBezTo>
                    <a:pt x="13" y="18"/>
                    <a:pt x="11" y="16"/>
                    <a:pt x="8" y="14"/>
                  </a:cubicBezTo>
                  <a:cubicBezTo>
                    <a:pt x="8" y="13"/>
                    <a:pt x="4" y="17"/>
                    <a:pt x="4" y="17"/>
                  </a:cubicBezTo>
                  <a:cubicBezTo>
                    <a:pt x="8" y="19"/>
                    <a:pt x="11" y="23"/>
                    <a:pt x="13" y="27"/>
                  </a:cubicBezTo>
                  <a:cubicBezTo>
                    <a:pt x="13" y="27"/>
                    <a:pt x="17" y="25"/>
                    <a:pt x="18" y="25"/>
                  </a:cubicBezTo>
                  <a:cubicBezTo>
                    <a:pt x="19" y="20"/>
                    <a:pt x="21" y="15"/>
                    <a:pt x="24" y="10"/>
                  </a:cubicBezTo>
                  <a:lnTo>
                    <a:pt x="2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6357938" y="1335088"/>
              <a:ext cx="2667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6357938" y="1376363"/>
              <a:ext cx="26670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31"/>
            <p:cNvSpPr>
              <a:spLocks noChangeArrowheads="1"/>
            </p:cNvSpPr>
            <p:nvPr/>
          </p:nvSpPr>
          <p:spPr bwMode="auto">
            <a:xfrm>
              <a:off x="6357938" y="1422400"/>
              <a:ext cx="266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2"/>
            <p:cNvSpPr>
              <a:spLocks noEditPoints="1"/>
            </p:cNvSpPr>
            <p:nvPr/>
          </p:nvSpPr>
          <p:spPr bwMode="auto">
            <a:xfrm>
              <a:off x="6165850" y="1277938"/>
              <a:ext cx="192088" cy="179388"/>
            </a:xfrm>
            <a:custGeom>
              <a:avLst/>
              <a:gdLst>
                <a:gd name="T0" fmla="*/ 33 w 33"/>
                <a:gd name="T1" fmla="*/ 0 h 31"/>
                <a:gd name="T2" fmla="*/ 28 w 33"/>
                <a:gd name="T3" fmla="*/ 3 h 31"/>
                <a:gd name="T4" fmla="*/ 25 w 33"/>
                <a:gd name="T5" fmla="*/ 6 h 31"/>
                <a:gd name="T6" fmla="*/ 25 w 33"/>
                <a:gd name="T7" fmla="*/ 5 h 31"/>
                <a:gd name="T8" fmla="*/ 1 w 33"/>
                <a:gd name="T9" fmla="*/ 5 h 31"/>
                <a:gd name="T10" fmla="*/ 0 w 33"/>
                <a:gd name="T11" fmla="*/ 6 h 31"/>
                <a:gd name="T12" fmla="*/ 0 w 33"/>
                <a:gd name="T13" fmla="*/ 30 h 31"/>
                <a:gd name="T14" fmla="*/ 1 w 33"/>
                <a:gd name="T15" fmla="*/ 31 h 31"/>
                <a:gd name="T16" fmla="*/ 25 w 33"/>
                <a:gd name="T17" fmla="*/ 31 h 31"/>
                <a:gd name="T18" fmla="*/ 26 w 33"/>
                <a:gd name="T19" fmla="*/ 30 h 31"/>
                <a:gd name="T20" fmla="*/ 26 w 33"/>
                <a:gd name="T21" fmla="*/ 8 h 31"/>
                <a:gd name="T22" fmla="*/ 33 w 33"/>
                <a:gd name="T23" fmla="*/ 0 h 31"/>
                <a:gd name="T24" fmla="*/ 24 w 33"/>
                <a:gd name="T25" fmla="*/ 28 h 31"/>
                <a:gd name="T26" fmla="*/ 23 w 33"/>
                <a:gd name="T27" fmla="*/ 29 h 31"/>
                <a:gd name="T28" fmla="*/ 3 w 33"/>
                <a:gd name="T29" fmla="*/ 29 h 31"/>
                <a:gd name="T30" fmla="*/ 2 w 33"/>
                <a:gd name="T31" fmla="*/ 28 h 31"/>
                <a:gd name="T32" fmla="*/ 2 w 33"/>
                <a:gd name="T33" fmla="*/ 8 h 31"/>
                <a:gd name="T34" fmla="*/ 3 w 33"/>
                <a:gd name="T35" fmla="*/ 7 h 31"/>
                <a:gd name="T36" fmla="*/ 23 w 33"/>
                <a:gd name="T37" fmla="*/ 7 h 31"/>
                <a:gd name="T38" fmla="*/ 23 w 33"/>
                <a:gd name="T39" fmla="*/ 8 h 31"/>
                <a:gd name="T40" fmla="*/ 15 w 33"/>
                <a:gd name="T41" fmla="*/ 21 h 31"/>
                <a:gd name="T42" fmla="*/ 8 w 33"/>
                <a:gd name="T43" fmla="*/ 14 h 31"/>
                <a:gd name="T44" fmla="*/ 4 w 33"/>
                <a:gd name="T45" fmla="*/ 17 h 31"/>
                <a:gd name="T46" fmla="*/ 13 w 33"/>
                <a:gd name="T47" fmla="*/ 28 h 31"/>
                <a:gd name="T48" fmla="*/ 18 w 33"/>
                <a:gd name="T49" fmla="*/ 25 h 31"/>
                <a:gd name="T50" fmla="*/ 24 w 33"/>
                <a:gd name="T51" fmla="*/ 11 h 31"/>
                <a:gd name="T52" fmla="*/ 24 w 33"/>
                <a:gd name="T53" fmla="*/ 2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1">
                  <a:moveTo>
                    <a:pt x="33" y="0"/>
                  </a:moveTo>
                  <a:cubicBezTo>
                    <a:pt x="32" y="1"/>
                    <a:pt x="30" y="2"/>
                    <a:pt x="28" y="3"/>
                  </a:cubicBezTo>
                  <a:cubicBezTo>
                    <a:pt x="27" y="4"/>
                    <a:pt x="26" y="5"/>
                    <a:pt x="25" y="6"/>
                  </a:cubicBezTo>
                  <a:cubicBezTo>
                    <a:pt x="25" y="6"/>
                    <a:pt x="25" y="5"/>
                    <a:pt x="25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1"/>
                    <a:pt x="0" y="31"/>
                    <a:pt x="1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6" y="31"/>
                    <a:pt x="26" y="30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5"/>
                    <a:pt x="30" y="2"/>
                    <a:pt x="33" y="0"/>
                  </a:cubicBezTo>
                  <a:close/>
                  <a:moveTo>
                    <a:pt x="24" y="28"/>
                  </a:moveTo>
                  <a:cubicBezTo>
                    <a:pt x="24" y="29"/>
                    <a:pt x="23" y="29"/>
                    <a:pt x="2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2" y="29"/>
                    <a:pt x="2" y="29"/>
                    <a:pt x="2" y="2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2" y="7"/>
                    <a:pt x="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8"/>
                    <a:pt x="23" y="8"/>
                  </a:cubicBezTo>
                  <a:cubicBezTo>
                    <a:pt x="20" y="12"/>
                    <a:pt x="17" y="16"/>
                    <a:pt x="15" y="21"/>
                  </a:cubicBezTo>
                  <a:cubicBezTo>
                    <a:pt x="13" y="18"/>
                    <a:pt x="11" y="16"/>
                    <a:pt x="8" y="14"/>
                  </a:cubicBezTo>
                  <a:cubicBezTo>
                    <a:pt x="8" y="14"/>
                    <a:pt x="4" y="17"/>
                    <a:pt x="4" y="17"/>
                  </a:cubicBezTo>
                  <a:cubicBezTo>
                    <a:pt x="8" y="19"/>
                    <a:pt x="11" y="24"/>
                    <a:pt x="13" y="28"/>
                  </a:cubicBezTo>
                  <a:cubicBezTo>
                    <a:pt x="13" y="28"/>
                    <a:pt x="17" y="25"/>
                    <a:pt x="18" y="25"/>
                  </a:cubicBezTo>
                  <a:cubicBezTo>
                    <a:pt x="19" y="20"/>
                    <a:pt x="21" y="15"/>
                    <a:pt x="24" y="11"/>
                  </a:cubicBezTo>
                  <a:lnTo>
                    <a:pt x="24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" name="Freeform 116"/>
          <p:cNvSpPr>
            <a:spLocks noEditPoints="1"/>
          </p:cNvSpPr>
          <p:nvPr/>
        </p:nvSpPr>
        <p:spPr bwMode="auto">
          <a:xfrm>
            <a:off x="622998" y="2871451"/>
            <a:ext cx="617085" cy="697659"/>
          </a:xfrm>
          <a:custGeom>
            <a:avLst/>
            <a:gdLst>
              <a:gd name="T0" fmla="*/ 147 w 285"/>
              <a:gd name="T1" fmla="*/ 216 h 355"/>
              <a:gd name="T2" fmla="*/ 137 w 285"/>
              <a:gd name="T3" fmla="*/ 253 h 355"/>
              <a:gd name="T4" fmla="*/ 146 w 285"/>
              <a:gd name="T5" fmla="*/ 215 h 355"/>
              <a:gd name="T6" fmla="*/ 123 w 285"/>
              <a:gd name="T7" fmla="*/ 175 h 355"/>
              <a:gd name="T8" fmla="*/ 129 w 285"/>
              <a:gd name="T9" fmla="*/ 157 h 355"/>
              <a:gd name="T10" fmla="*/ 141 w 285"/>
              <a:gd name="T11" fmla="*/ 153 h 355"/>
              <a:gd name="T12" fmla="*/ 137 w 285"/>
              <a:gd name="T13" fmla="*/ 188 h 355"/>
              <a:gd name="T14" fmla="*/ 147 w 285"/>
              <a:gd name="T15" fmla="*/ 193 h 355"/>
              <a:gd name="T16" fmla="*/ 141 w 285"/>
              <a:gd name="T17" fmla="*/ 153 h 355"/>
              <a:gd name="T18" fmla="*/ 142 w 285"/>
              <a:gd name="T19" fmla="*/ 355 h 355"/>
              <a:gd name="T20" fmla="*/ 121 w 285"/>
              <a:gd name="T21" fmla="*/ 61 h 355"/>
              <a:gd name="T22" fmla="*/ 77 w 285"/>
              <a:gd name="T23" fmla="*/ 0 h 355"/>
              <a:gd name="T24" fmla="*/ 110 w 285"/>
              <a:gd name="T25" fmla="*/ 0 h 355"/>
              <a:gd name="T26" fmla="*/ 142 w 285"/>
              <a:gd name="T27" fmla="*/ 0 h 355"/>
              <a:gd name="T28" fmla="*/ 174 w 285"/>
              <a:gd name="T29" fmla="*/ 0 h 355"/>
              <a:gd name="T30" fmla="*/ 207 w 285"/>
              <a:gd name="T31" fmla="*/ 0 h 355"/>
              <a:gd name="T32" fmla="*/ 285 w 285"/>
              <a:gd name="T33" fmla="*/ 268 h 355"/>
              <a:gd name="T34" fmla="*/ 155 w 285"/>
              <a:gd name="T35" fmla="*/ 196 h 355"/>
              <a:gd name="T36" fmla="*/ 167 w 285"/>
              <a:gd name="T37" fmla="*/ 163 h 355"/>
              <a:gd name="T38" fmla="*/ 176 w 285"/>
              <a:gd name="T39" fmla="*/ 148 h 355"/>
              <a:gd name="T40" fmla="*/ 155 w 285"/>
              <a:gd name="T41" fmla="*/ 123 h 355"/>
              <a:gd name="T42" fmla="*/ 147 w 285"/>
              <a:gd name="T43" fmla="*/ 138 h 355"/>
              <a:gd name="T44" fmla="*/ 137 w 285"/>
              <a:gd name="T45" fmla="*/ 138 h 355"/>
              <a:gd name="T46" fmla="*/ 129 w 285"/>
              <a:gd name="T47" fmla="*/ 123 h 355"/>
              <a:gd name="T48" fmla="*/ 115 w 285"/>
              <a:gd name="T49" fmla="*/ 148 h 355"/>
              <a:gd name="T50" fmla="*/ 114 w 285"/>
              <a:gd name="T51" fmla="*/ 196 h 355"/>
              <a:gd name="T52" fmla="*/ 129 w 285"/>
              <a:gd name="T53" fmla="*/ 252 h 355"/>
              <a:gd name="T54" fmla="*/ 111 w 285"/>
              <a:gd name="T55" fmla="*/ 241 h 355"/>
              <a:gd name="T56" fmla="*/ 116 w 285"/>
              <a:gd name="T57" fmla="*/ 264 h 355"/>
              <a:gd name="T58" fmla="*/ 129 w 285"/>
              <a:gd name="T59" fmla="*/ 284 h 355"/>
              <a:gd name="T60" fmla="*/ 137 w 285"/>
              <a:gd name="T61" fmla="*/ 269 h 355"/>
              <a:gd name="T62" fmla="*/ 147 w 285"/>
              <a:gd name="T63" fmla="*/ 284 h 355"/>
              <a:gd name="T64" fmla="*/ 155 w 285"/>
              <a:gd name="T65" fmla="*/ 267 h 355"/>
              <a:gd name="T66" fmla="*/ 181 w 285"/>
              <a:gd name="T67" fmla="*/ 238 h 355"/>
              <a:gd name="T68" fmla="*/ 155 w 285"/>
              <a:gd name="T69" fmla="*/ 220 h 355"/>
              <a:gd name="T70" fmla="*/ 158 w 285"/>
              <a:gd name="T71" fmla="*/ 246 h 355"/>
              <a:gd name="T72" fmla="*/ 155 w 285"/>
              <a:gd name="T73" fmla="*/ 22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85" h="355">
                <a:moveTo>
                  <a:pt x="146" y="215"/>
                </a:moveTo>
                <a:cubicBezTo>
                  <a:pt x="146" y="215"/>
                  <a:pt x="147" y="215"/>
                  <a:pt x="147" y="216"/>
                </a:cubicBezTo>
                <a:cubicBezTo>
                  <a:pt x="147" y="253"/>
                  <a:pt x="147" y="253"/>
                  <a:pt x="147" y="253"/>
                </a:cubicBezTo>
                <a:cubicBezTo>
                  <a:pt x="144" y="253"/>
                  <a:pt x="141" y="254"/>
                  <a:pt x="137" y="253"/>
                </a:cubicBezTo>
                <a:cubicBezTo>
                  <a:pt x="137" y="210"/>
                  <a:pt x="137" y="210"/>
                  <a:pt x="137" y="210"/>
                </a:cubicBezTo>
                <a:cubicBezTo>
                  <a:pt x="140" y="212"/>
                  <a:pt x="143" y="213"/>
                  <a:pt x="146" y="215"/>
                </a:cubicBezTo>
                <a:close/>
                <a:moveTo>
                  <a:pt x="126" y="159"/>
                </a:moveTo>
                <a:cubicBezTo>
                  <a:pt x="123" y="162"/>
                  <a:pt x="121" y="168"/>
                  <a:pt x="123" y="175"/>
                </a:cubicBezTo>
                <a:cubicBezTo>
                  <a:pt x="124" y="178"/>
                  <a:pt x="126" y="180"/>
                  <a:pt x="129" y="183"/>
                </a:cubicBezTo>
                <a:cubicBezTo>
                  <a:pt x="129" y="157"/>
                  <a:pt x="129" y="157"/>
                  <a:pt x="129" y="157"/>
                </a:cubicBezTo>
                <a:cubicBezTo>
                  <a:pt x="128" y="157"/>
                  <a:pt x="127" y="158"/>
                  <a:pt x="126" y="159"/>
                </a:cubicBezTo>
                <a:close/>
                <a:moveTo>
                  <a:pt x="141" y="153"/>
                </a:moveTo>
                <a:cubicBezTo>
                  <a:pt x="140" y="153"/>
                  <a:pt x="138" y="153"/>
                  <a:pt x="137" y="154"/>
                </a:cubicBezTo>
                <a:cubicBezTo>
                  <a:pt x="137" y="188"/>
                  <a:pt x="137" y="188"/>
                  <a:pt x="137" y="188"/>
                </a:cubicBezTo>
                <a:cubicBezTo>
                  <a:pt x="140" y="189"/>
                  <a:pt x="143" y="191"/>
                  <a:pt x="146" y="192"/>
                </a:cubicBezTo>
                <a:cubicBezTo>
                  <a:pt x="147" y="192"/>
                  <a:pt x="147" y="192"/>
                  <a:pt x="147" y="193"/>
                </a:cubicBezTo>
                <a:cubicBezTo>
                  <a:pt x="147" y="154"/>
                  <a:pt x="147" y="154"/>
                  <a:pt x="147" y="154"/>
                </a:cubicBezTo>
                <a:cubicBezTo>
                  <a:pt x="145" y="153"/>
                  <a:pt x="143" y="153"/>
                  <a:pt x="141" y="153"/>
                </a:cubicBezTo>
                <a:close/>
                <a:moveTo>
                  <a:pt x="285" y="268"/>
                </a:moveTo>
                <a:cubicBezTo>
                  <a:pt x="285" y="347"/>
                  <a:pt x="221" y="355"/>
                  <a:pt x="142" y="355"/>
                </a:cubicBezTo>
                <a:cubicBezTo>
                  <a:pt x="63" y="355"/>
                  <a:pt x="0" y="347"/>
                  <a:pt x="0" y="268"/>
                </a:cubicBezTo>
                <a:cubicBezTo>
                  <a:pt x="0" y="197"/>
                  <a:pt x="52" y="82"/>
                  <a:pt x="121" y="61"/>
                </a:cubicBezTo>
                <a:cubicBezTo>
                  <a:pt x="96" y="53"/>
                  <a:pt x="77" y="29"/>
                  <a:pt x="77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82" y="3"/>
                  <a:pt x="88" y="4"/>
                  <a:pt x="94" y="4"/>
                </a:cubicBezTo>
                <a:cubicBezTo>
                  <a:pt x="100" y="4"/>
                  <a:pt x="105" y="3"/>
                  <a:pt x="110" y="0"/>
                </a:cubicBezTo>
                <a:cubicBezTo>
                  <a:pt x="114" y="3"/>
                  <a:pt x="120" y="4"/>
                  <a:pt x="126" y="4"/>
                </a:cubicBezTo>
                <a:cubicBezTo>
                  <a:pt x="132" y="4"/>
                  <a:pt x="138" y="3"/>
                  <a:pt x="142" y="0"/>
                </a:cubicBezTo>
                <a:cubicBezTo>
                  <a:pt x="147" y="3"/>
                  <a:pt x="152" y="4"/>
                  <a:pt x="158" y="4"/>
                </a:cubicBezTo>
                <a:cubicBezTo>
                  <a:pt x="164" y="4"/>
                  <a:pt x="170" y="3"/>
                  <a:pt x="174" y="0"/>
                </a:cubicBezTo>
                <a:cubicBezTo>
                  <a:pt x="179" y="3"/>
                  <a:pt x="184" y="4"/>
                  <a:pt x="190" y="4"/>
                </a:cubicBezTo>
                <a:cubicBezTo>
                  <a:pt x="197" y="4"/>
                  <a:pt x="202" y="3"/>
                  <a:pt x="207" y="0"/>
                </a:cubicBezTo>
                <a:cubicBezTo>
                  <a:pt x="207" y="29"/>
                  <a:pt x="189" y="53"/>
                  <a:pt x="163" y="61"/>
                </a:cubicBezTo>
                <a:cubicBezTo>
                  <a:pt x="232" y="82"/>
                  <a:pt x="285" y="197"/>
                  <a:pt x="285" y="268"/>
                </a:cubicBezTo>
                <a:close/>
                <a:moveTo>
                  <a:pt x="180" y="220"/>
                </a:moveTo>
                <a:cubicBezTo>
                  <a:pt x="176" y="208"/>
                  <a:pt x="166" y="202"/>
                  <a:pt x="155" y="196"/>
                </a:cubicBezTo>
                <a:cubicBezTo>
                  <a:pt x="155" y="156"/>
                  <a:pt x="155" y="156"/>
                  <a:pt x="155" y="156"/>
                </a:cubicBezTo>
                <a:cubicBezTo>
                  <a:pt x="160" y="158"/>
                  <a:pt x="163" y="160"/>
                  <a:pt x="167" y="163"/>
                </a:cubicBezTo>
                <a:cubicBezTo>
                  <a:pt x="168" y="163"/>
                  <a:pt x="169" y="164"/>
                  <a:pt x="170" y="165"/>
                </a:cubicBezTo>
                <a:cubicBezTo>
                  <a:pt x="172" y="159"/>
                  <a:pt x="174" y="153"/>
                  <a:pt x="176" y="148"/>
                </a:cubicBezTo>
                <a:cubicBezTo>
                  <a:pt x="170" y="144"/>
                  <a:pt x="163" y="140"/>
                  <a:pt x="155" y="139"/>
                </a:cubicBezTo>
                <a:cubicBezTo>
                  <a:pt x="155" y="123"/>
                  <a:pt x="155" y="123"/>
                  <a:pt x="155" y="123"/>
                </a:cubicBezTo>
                <a:cubicBezTo>
                  <a:pt x="147" y="123"/>
                  <a:pt x="147" y="123"/>
                  <a:pt x="147" y="123"/>
                </a:cubicBezTo>
                <a:cubicBezTo>
                  <a:pt x="147" y="138"/>
                  <a:pt x="147" y="138"/>
                  <a:pt x="147" y="138"/>
                </a:cubicBezTo>
                <a:cubicBezTo>
                  <a:pt x="145" y="138"/>
                  <a:pt x="142" y="138"/>
                  <a:pt x="139" y="138"/>
                </a:cubicBezTo>
                <a:cubicBezTo>
                  <a:pt x="139" y="138"/>
                  <a:pt x="138" y="138"/>
                  <a:pt x="137" y="138"/>
                </a:cubicBezTo>
                <a:cubicBezTo>
                  <a:pt x="137" y="123"/>
                  <a:pt x="137" y="123"/>
                  <a:pt x="137" y="123"/>
                </a:cubicBezTo>
                <a:cubicBezTo>
                  <a:pt x="129" y="123"/>
                  <a:pt x="129" y="123"/>
                  <a:pt x="129" y="123"/>
                </a:cubicBezTo>
                <a:cubicBezTo>
                  <a:pt x="129" y="140"/>
                  <a:pt x="129" y="140"/>
                  <a:pt x="129" y="140"/>
                </a:cubicBezTo>
                <a:cubicBezTo>
                  <a:pt x="123" y="141"/>
                  <a:pt x="119" y="144"/>
                  <a:pt x="115" y="148"/>
                </a:cubicBezTo>
                <a:cubicBezTo>
                  <a:pt x="109" y="153"/>
                  <a:pt x="105" y="161"/>
                  <a:pt x="105" y="171"/>
                </a:cubicBezTo>
                <a:cubicBezTo>
                  <a:pt x="104" y="183"/>
                  <a:pt x="108" y="190"/>
                  <a:pt x="114" y="196"/>
                </a:cubicBezTo>
                <a:cubicBezTo>
                  <a:pt x="119" y="200"/>
                  <a:pt x="124" y="203"/>
                  <a:pt x="129" y="206"/>
                </a:cubicBezTo>
                <a:cubicBezTo>
                  <a:pt x="129" y="252"/>
                  <a:pt x="129" y="252"/>
                  <a:pt x="129" y="252"/>
                </a:cubicBezTo>
                <a:cubicBezTo>
                  <a:pt x="123" y="250"/>
                  <a:pt x="118" y="246"/>
                  <a:pt x="114" y="243"/>
                </a:cubicBezTo>
                <a:cubicBezTo>
                  <a:pt x="113" y="242"/>
                  <a:pt x="112" y="241"/>
                  <a:pt x="111" y="241"/>
                </a:cubicBezTo>
                <a:cubicBezTo>
                  <a:pt x="108" y="246"/>
                  <a:pt x="106" y="252"/>
                  <a:pt x="103" y="257"/>
                </a:cubicBezTo>
                <a:cubicBezTo>
                  <a:pt x="107" y="260"/>
                  <a:pt x="111" y="262"/>
                  <a:pt x="116" y="264"/>
                </a:cubicBezTo>
                <a:cubicBezTo>
                  <a:pt x="120" y="266"/>
                  <a:pt x="124" y="268"/>
                  <a:pt x="129" y="268"/>
                </a:cubicBezTo>
                <a:cubicBezTo>
                  <a:pt x="129" y="284"/>
                  <a:pt x="129" y="284"/>
                  <a:pt x="129" y="284"/>
                </a:cubicBezTo>
                <a:cubicBezTo>
                  <a:pt x="137" y="284"/>
                  <a:pt x="137" y="284"/>
                  <a:pt x="137" y="284"/>
                </a:cubicBezTo>
                <a:cubicBezTo>
                  <a:pt x="137" y="269"/>
                  <a:pt x="137" y="269"/>
                  <a:pt x="137" y="269"/>
                </a:cubicBezTo>
                <a:cubicBezTo>
                  <a:pt x="141" y="269"/>
                  <a:pt x="144" y="269"/>
                  <a:pt x="147" y="269"/>
                </a:cubicBezTo>
                <a:cubicBezTo>
                  <a:pt x="147" y="284"/>
                  <a:pt x="147" y="284"/>
                  <a:pt x="147" y="284"/>
                </a:cubicBezTo>
                <a:cubicBezTo>
                  <a:pt x="155" y="284"/>
                  <a:pt x="155" y="284"/>
                  <a:pt x="155" y="284"/>
                </a:cubicBezTo>
                <a:cubicBezTo>
                  <a:pt x="155" y="267"/>
                  <a:pt x="155" y="267"/>
                  <a:pt x="155" y="267"/>
                </a:cubicBezTo>
                <a:cubicBezTo>
                  <a:pt x="159" y="266"/>
                  <a:pt x="162" y="264"/>
                  <a:pt x="165" y="262"/>
                </a:cubicBezTo>
                <a:cubicBezTo>
                  <a:pt x="173" y="257"/>
                  <a:pt x="179" y="249"/>
                  <a:pt x="181" y="238"/>
                </a:cubicBezTo>
                <a:cubicBezTo>
                  <a:pt x="182" y="232"/>
                  <a:pt x="181" y="225"/>
                  <a:pt x="180" y="220"/>
                </a:cubicBezTo>
                <a:close/>
                <a:moveTo>
                  <a:pt x="155" y="220"/>
                </a:moveTo>
                <a:cubicBezTo>
                  <a:pt x="155" y="249"/>
                  <a:pt x="155" y="249"/>
                  <a:pt x="155" y="249"/>
                </a:cubicBezTo>
                <a:cubicBezTo>
                  <a:pt x="156" y="248"/>
                  <a:pt x="157" y="247"/>
                  <a:pt x="158" y="246"/>
                </a:cubicBezTo>
                <a:cubicBezTo>
                  <a:pt x="161" y="242"/>
                  <a:pt x="162" y="238"/>
                  <a:pt x="162" y="233"/>
                </a:cubicBezTo>
                <a:cubicBezTo>
                  <a:pt x="162" y="227"/>
                  <a:pt x="159" y="223"/>
                  <a:pt x="155" y="2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62"/>
          <p:cNvSpPr>
            <a:spLocks noEditPoints="1"/>
          </p:cNvSpPr>
          <p:nvPr/>
        </p:nvSpPr>
        <p:spPr bwMode="auto">
          <a:xfrm>
            <a:off x="414809" y="3980907"/>
            <a:ext cx="1033463" cy="657226"/>
          </a:xfrm>
          <a:custGeom>
            <a:avLst/>
            <a:gdLst>
              <a:gd name="T0" fmla="*/ 252 w 438"/>
              <a:gd name="T1" fmla="*/ 65 h 279"/>
              <a:gd name="T2" fmla="*/ 193 w 438"/>
              <a:gd name="T3" fmla="*/ 89 h 279"/>
              <a:gd name="T4" fmla="*/ 207 w 438"/>
              <a:gd name="T5" fmla="*/ 146 h 279"/>
              <a:gd name="T6" fmla="*/ 222 w 438"/>
              <a:gd name="T7" fmla="*/ 119 h 279"/>
              <a:gd name="T8" fmla="*/ 273 w 438"/>
              <a:gd name="T9" fmla="*/ 150 h 279"/>
              <a:gd name="T10" fmla="*/ 329 w 438"/>
              <a:gd name="T11" fmla="*/ 205 h 279"/>
              <a:gd name="T12" fmla="*/ 325 w 438"/>
              <a:gd name="T13" fmla="*/ 220 h 279"/>
              <a:gd name="T14" fmla="*/ 277 w 438"/>
              <a:gd name="T15" fmla="*/ 183 h 279"/>
              <a:gd name="T16" fmla="*/ 271 w 438"/>
              <a:gd name="T17" fmla="*/ 190 h 279"/>
              <a:gd name="T18" fmla="*/ 298 w 438"/>
              <a:gd name="T19" fmla="*/ 241 h 279"/>
              <a:gd name="T20" fmla="*/ 241 w 438"/>
              <a:gd name="T21" fmla="*/ 199 h 279"/>
              <a:gd name="T22" fmla="*/ 289 w 438"/>
              <a:gd name="T23" fmla="*/ 246 h 279"/>
              <a:gd name="T24" fmla="*/ 228 w 438"/>
              <a:gd name="T25" fmla="*/ 219 h 279"/>
              <a:gd name="T26" fmla="*/ 222 w 438"/>
              <a:gd name="T27" fmla="*/ 226 h 279"/>
              <a:gd name="T28" fmla="*/ 233 w 438"/>
              <a:gd name="T29" fmla="*/ 257 h 279"/>
              <a:gd name="T30" fmla="*/ 235 w 438"/>
              <a:gd name="T31" fmla="*/ 268 h 279"/>
              <a:gd name="T32" fmla="*/ 293 w 438"/>
              <a:gd name="T33" fmla="*/ 256 h 279"/>
              <a:gd name="T34" fmla="*/ 336 w 438"/>
              <a:gd name="T35" fmla="*/ 196 h 279"/>
              <a:gd name="T36" fmla="*/ 308 w 438"/>
              <a:gd name="T37" fmla="*/ 85 h 279"/>
              <a:gd name="T38" fmla="*/ 191 w 438"/>
              <a:gd name="T39" fmla="*/ 210 h 279"/>
              <a:gd name="T40" fmla="*/ 230 w 438"/>
              <a:gd name="T41" fmla="*/ 265 h 279"/>
              <a:gd name="T42" fmla="*/ 137 w 438"/>
              <a:gd name="T43" fmla="*/ 220 h 279"/>
              <a:gd name="T44" fmla="*/ 157 w 438"/>
              <a:gd name="T45" fmla="*/ 196 h 279"/>
              <a:gd name="T46" fmla="*/ 362 w 438"/>
              <a:gd name="T47" fmla="*/ 204 h 279"/>
              <a:gd name="T48" fmla="*/ 438 w 438"/>
              <a:gd name="T49" fmla="*/ 0 h 279"/>
              <a:gd name="T50" fmla="*/ 112 w 438"/>
              <a:gd name="T51" fmla="*/ 72 h 279"/>
              <a:gd name="T52" fmla="*/ 0 w 438"/>
              <a:gd name="T53" fmla="*/ 182 h 279"/>
              <a:gd name="T54" fmla="*/ 112 w 438"/>
              <a:gd name="T55" fmla="*/ 72 h 279"/>
              <a:gd name="T56" fmla="*/ 89 w 438"/>
              <a:gd name="T57" fmla="*/ 173 h 279"/>
              <a:gd name="T58" fmla="*/ 198 w 438"/>
              <a:gd name="T59" fmla="*/ 77 h 279"/>
              <a:gd name="T60" fmla="*/ 187 w 438"/>
              <a:gd name="T61" fmla="*/ 85 h 279"/>
              <a:gd name="T62" fmla="*/ 125 w 438"/>
              <a:gd name="T63" fmla="*/ 88 h 279"/>
              <a:gd name="T64" fmla="*/ 136 w 438"/>
              <a:gd name="T65" fmla="*/ 190 h 279"/>
              <a:gd name="T66" fmla="*/ 129 w 438"/>
              <a:gd name="T67" fmla="*/ 198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38" h="279">
                <a:moveTo>
                  <a:pt x="308" y="85"/>
                </a:moveTo>
                <a:cubicBezTo>
                  <a:pt x="308" y="85"/>
                  <a:pt x="270" y="70"/>
                  <a:pt x="252" y="65"/>
                </a:cubicBezTo>
                <a:cubicBezTo>
                  <a:pt x="239" y="62"/>
                  <a:pt x="237" y="64"/>
                  <a:pt x="226" y="70"/>
                </a:cubicBezTo>
                <a:cubicBezTo>
                  <a:pt x="217" y="75"/>
                  <a:pt x="201" y="82"/>
                  <a:pt x="193" y="89"/>
                </a:cubicBezTo>
                <a:cubicBezTo>
                  <a:pt x="188" y="94"/>
                  <a:pt x="181" y="142"/>
                  <a:pt x="181" y="143"/>
                </a:cubicBezTo>
                <a:cubicBezTo>
                  <a:pt x="180" y="156"/>
                  <a:pt x="198" y="156"/>
                  <a:pt x="207" y="146"/>
                </a:cubicBezTo>
                <a:cubicBezTo>
                  <a:pt x="212" y="139"/>
                  <a:pt x="217" y="129"/>
                  <a:pt x="220" y="122"/>
                </a:cubicBezTo>
                <a:cubicBezTo>
                  <a:pt x="223" y="117"/>
                  <a:pt x="222" y="119"/>
                  <a:pt x="222" y="119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46" y="125"/>
                  <a:pt x="259" y="137"/>
                  <a:pt x="273" y="150"/>
                </a:cubicBezTo>
                <a:cubicBezTo>
                  <a:pt x="294" y="171"/>
                  <a:pt x="315" y="191"/>
                  <a:pt x="324" y="199"/>
                </a:cubicBezTo>
                <a:cubicBezTo>
                  <a:pt x="327" y="201"/>
                  <a:pt x="328" y="203"/>
                  <a:pt x="329" y="205"/>
                </a:cubicBezTo>
                <a:cubicBezTo>
                  <a:pt x="330" y="207"/>
                  <a:pt x="330" y="209"/>
                  <a:pt x="329" y="212"/>
                </a:cubicBezTo>
                <a:cubicBezTo>
                  <a:pt x="328" y="214"/>
                  <a:pt x="327" y="217"/>
                  <a:pt x="325" y="220"/>
                </a:cubicBezTo>
                <a:cubicBezTo>
                  <a:pt x="324" y="221"/>
                  <a:pt x="323" y="222"/>
                  <a:pt x="323" y="222"/>
                </a:cubicBezTo>
                <a:cubicBezTo>
                  <a:pt x="277" y="183"/>
                  <a:pt x="277" y="183"/>
                  <a:pt x="277" y="183"/>
                </a:cubicBezTo>
                <a:cubicBezTo>
                  <a:pt x="275" y="182"/>
                  <a:pt x="272" y="182"/>
                  <a:pt x="271" y="184"/>
                </a:cubicBezTo>
                <a:cubicBezTo>
                  <a:pt x="269" y="186"/>
                  <a:pt x="269" y="188"/>
                  <a:pt x="271" y="190"/>
                </a:cubicBezTo>
                <a:cubicBezTo>
                  <a:pt x="316" y="228"/>
                  <a:pt x="316" y="228"/>
                  <a:pt x="316" y="228"/>
                </a:cubicBezTo>
                <a:cubicBezTo>
                  <a:pt x="310" y="233"/>
                  <a:pt x="304" y="238"/>
                  <a:pt x="298" y="241"/>
                </a:cubicBezTo>
                <a:cubicBezTo>
                  <a:pt x="248" y="198"/>
                  <a:pt x="248" y="198"/>
                  <a:pt x="248" y="198"/>
                </a:cubicBezTo>
                <a:cubicBezTo>
                  <a:pt x="246" y="197"/>
                  <a:pt x="243" y="197"/>
                  <a:pt x="241" y="199"/>
                </a:cubicBezTo>
                <a:cubicBezTo>
                  <a:pt x="240" y="201"/>
                  <a:pt x="240" y="204"/>
                  <a:pt x="242" y="205"/>
                </a:cubicBezTo>
                <a:cubicBezTo>
                  <a:pt x="289" y="246"/>
                  <a:pt x="289" y="246"/>
                  <a:pt x="289" y="246"/>
                </a:cubicBezTo>
                <a:cubicBezTo>
                  <a:pt x="282" y="249"/>
                  <a:pt x="273" y="250"/>
                  <a:pt x="265" y="252"/>
                </a:cubicBezTo>
                <a:cubicBezTo>
                  <a:pt x="228" y="219"/>
                  <a:pt x="228" y="219"/>
                  <a:pt x="228" y="219"/>
                </a:cubicBezTo>
                <a:cubicBezTo>
                  <a:pt x="226" y="217"/>
                  <a:pt x="223" y="217"/>
                  <a:pt x="222" y="219"/>
                </a:cubicBezTo>
                <a:cubicBezTo>
                  <a:pt x="220" y="221"/>
                  <a:pt x="220" y="224"/>
                  <a:pt x="222" y="226"/>
                </a:cubicBezTo>
                <a:cubicBezTo>
                  <a:pt x="254" y="254"/>
                  <a:pt x="254" y="254"/>
                  <a:pt x="254" y="254"/>
                </a:cubicBezTo>
                <a:cubicBezTo>
                  <a:pt x="248" y="255"/>
                  <a:pt x="240" y="257"/>
                  <a:pt x="233" y="257"/>
                </a:cubicBezTo>
                <a:cubicBezTo>
                  <a:pt x="234" y="260"/>
                  <a:pt x="235" y="263"/>
                  <a:pt x="235" y="266"/>
                </a:cubicBezTo>
                <a:cubicBezTo>
                  <a:pt x="235" y="267"/>
                  <a:pt x="236" y="267"/>
                  <a:pt x="235" y="268"/>
                </a:cubicBezTo>
                <a:cubicBezTo>
                  <a:pt x="243" y="267"/>
                  <a:pt x="257" y="265"/>
                  <a:pt x="270" y="262"/>
                </a:cubicBezTo>
                <a:cubicBezTo>
                  <a:pt x="280" y="260"/>
                  <a:pt x="288" y="258"/>
                  <a:pt x="293" y="256"/>
                </a:cubicBezTo>
                <a:cubicBezTo>
                  <a:pt x="303" y="251"/>
                  <a:pt x="322" y="240"/>
                  <a:pt x="333" y="227"/>
                </a:cubicBezTo>
                <a:cubicBezTo>
                  <a:pt x="340" y="218"/>
                  <a:pt x="343" y="207"/>
                  <a:pt x="336" y="196"/>
                </a:cubicBezTo>
                <a:cubicBezTo>
                  <a:pt x="360" y="183"/>
                  <a:pt x="360" y="183"/>
                  <a:pt x="360" y="183"/>
                </a:cubicBezTo>
                <a:cubicBezTo>
                  <a:pt x="356" y="138"/>
                  <a:pt x="323" y="90"/>
                  <a:pt x="308" y="85"/>
                </a:cubicBezTo>
                <a:close/>
                <a:moveTo>
                  <a:pt x="157" y="196"/>
                </a:moveTo>
                <a:cubicBezTo>
                  <a:pt x="167" y="198"/>
                  <a:pt x="180" y="202"/>
                  <a:pt x="191" y="210"/>
                </a:cubicBezTo>
                <a:cubicBezTo>
                  <a:pt x="213" y="226"/>
                  <a:pt x="222" y="242"/>
                  <a:pt x="226" y="252"/>
                </a:cubicBezTo>
                <a:cubicBezTo>
                  <a:pt x="228" y="256"/>
                  <a:pt x="230" y="261"/>
                  <a:pt x="230" y="265"/>
                </a:cubicBezTo>
                <a:cubicBezTo>
                  <a:pt x="230" y="268"/>
                  <a:pt x="231" y="268"/>
                  <a:pt x="229" y="269"/>
                </a:cubicBezTo>
                <a:cubicBezTo>
                  <a:pt x="205" y="279"/>
                  <a:pt x="154" y="247"/>
                  <a:pt x="137" y="220"/>
                </a:cubicBezTo>
                <a:cubicBezTo>
                  <a:pt x="134" y="215"/>
                  <a:pt x="128" y="202"/>
                  <a:pt x="133" y="197"/>
                </a:cubicBezTo>
                <a:cubicBezTo>
                  <a:pt x="139" y="193"/>
                  <a:pt x="155" y="196"/>
                  <a:pt x="157" y="196"/>
                </a:cubicBezTo>
                <a:close/>
                <a:moveTo>
                  <a:pt x="321" y="77"/>
                </a:moveTo>
                <a:cubicBezTo>
                  <a:pt x="341" y="91"/>
                  <a:pt x="399" y="185"/>
                  <a:pt x="362" y="204"/>
                </a:cubicBezTo>
                <a:cubicBezTo>
                  <a:pt x="356" y="219"/>
                  <a:pt x="434" y="187"/>
                  <a:pt x="438" y="186"/>
                </a:cubicBezTo>
                <a:cubicBezTo>
                  <a:pt x="438" y="0"/>
                  <a:pt x="438" y="0"/>
                  <a:pt x="438" y="0"/>
                </a:cubicBezTo>
                <a:cubicBezTo>
                  <a:pt x="321" y="77"/>
                  <a:pt x="321" y="77"/>
                  <a:pt x="321" y="77"/>
                </a:cubicBezTo>
                <a:close/>
                <a:moveTo>
                  <a:pt x="112" y="72"/>
                </a:moveTo>
                <a:cubicBezTo>
                  <a:pt x="91" y="97"/>
                  <a:pt x="59" y="188"/>
                  <a:pt x="97" y="208"/>
                </a:cubicBezTo>
                <a:cubicBezTo>
                  <a:pt x="106" y="226"/>
                  <a:pt x="2" y="183"/>
                  <a:pt x="0" y="182"/>
                </a:cubicBezTo>
                <a:cubicBezTo>
                  <a:pt x="0" y="3"/>
                  <a:pt x="0" y="3"/>
                  <a:pt x="0" y="3"/>
                </a:cubicBezTo>
                <a:cubicBezTo>
                  <a:pt x="112" y="72"/>
                  <a:pt x="112" y="72"/>
                  <a:pt x="112" y="72"/>
                </a:cubicBezTo>
                <a:close/>
                <a:moveTo>
                  <a:pt x="129" y="198"/>
                </a:moveTo>
                <a:cubicBezTo>
                  <a:pt x="89" y="173"/>
                  <a:pt x="89" y="173"/>
                  <a:pt x="89" y="173"/>
                </a:cubicBezTo>
                <a:cubicBezTo>
                  <a:pt x="90" y="136"/>
                  <a:pt x="100" y="108"/>
                  <a:pt x="119" y="76"/>
                </a:cubicBezTo>
                <a:cubicBezTo>
                  <a:pt x="198" y="77"/>
                  <a:pt x="198" y="77"/>
                  <a:pt x="198" y="77"/>
                </a:cubicBezTo>
                <a:cubicBezTo>
                  <a:pt x="199" y="77"/>
                  <a:pt x="200" y="77"/>
                  <a:pt x="201" y="77"/>
                </a:cubicBezTo>
                <a:cubicBezTo>
                  <a:pt x="194" y="81"/>
                  <a:pt x="189" y="84"/>
                  <a:pt x="187" y="85"/>
                </a:cubicBezTo>
                <a:cubicBezTo>
                  <a:pt x="187" y="86"/>
                  <a:pt x="186" y="87"/>
                  <a:pt x="186" y="88"/>
                </a:cubicBezTo>
                <a:cubicBezTo>
                  <a:pt x="165" y="88"/>
                  <a:pt x="145" y="88"/>
                  <a:pt x="125" y="88"/>
                </a:cubicBezTo>
                <a:cubicBezTo>
                  <a:pt x="110" y="112"/>
                  <a:pt x="101" y="139"/>
                  <a:pt x="100" y="167"/>
                </a:cubicBezTo>
                <a:cubicBezTo>
                  <a:pt x="136" y="190"/>
                  <a:pt x="136" y="190"/>
                  <a:pt x="136" y="190"/>
                </a:cubicBezTo>
                <a:cubicBezTo>
                  <a:pt x="137" y="191"/>
                  <a:pt x="138" y="191"/>
                  <a:pt x="139" y="192"/>
                </a:cubicBezTo>
                <a:cubicBezTo>
                  <a:pt x="135" y="192"/>
                  <a:pt x="130" y="193"/>
                  <a:pt x="129" y="19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100" y="2130427"/>
            <a:ext cx="11518900" cy="1470025"/>
          </a:xfrm>
        </p:spPr>
        <p:txBody>
          <a:bodyPr>
            <a:noAutofit/>
          </a:bodyPr>
          <a:lstStyle/>
          <a:p>
            <a:r>
              <a:rPr lang="en-US" sz="2800" dirty="0"/>
              <a:t>Achieving Low Antiretroviral (ARV) Costs through Competitive National Tendering and Strategic Reference Pricing: Results from the Republic of South Africa’s Recently Awarded ARV Tender (RT71-2019)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43143"/>
          </a:xfrm>
        </p:spPr>
        <p:txBody>
          <a:bodyPr>
            <a:noAutofit/>
          </a:bodyPr>
          <a:lstStyle/>
          <a:p>
            <a:r>
              <a:rPr lang="en-US" sz="2000" b="1" dirty="0"/>
              <a:t>Herbert Musariri </a:t>
            </a:r>
          </a:p>
          <a:p>
            <a:r>
              <a:rPr lang="en-US" sz="2000" dirty="0"/>
              <a:t>(on behalf of Republic of South Africa </a:t>
            </a:r>
          </a:p>
          <a:p>
            <a:r>
              <a:rPr lang="en-US" sz="2000" dirty="0"/>
              <a:t>National Department of Health) 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81"/>
          <a:stretch/>
        </p:blipFill>
        <p:spPr>
          <a:xfrm>
            <a:off x="8305630" y="4157771"/>
            <a:ext cx="714414" cy="84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0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dirty="0"/>
              <a:t>Background of South Africa’s Treatment Program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5142" y="1615916"/>
            <a:ext cx="3188585" cy="2477079"/>
            <a:chOff x="95337" y="2035170"/>
            <a:chExt cx="3586008" cy="2776068"/>
          </a:xfrm>
          <a:solidFill>
            <a:srgbClr val="C26E68"/>
          </a:solidFill>
        </p:grpSpPr>
        <p:sp>
          <p:nvSpPr>
            <p:cNvPr id="21" name="Rounded Rectangle 20"/>
            <p:cNvSpPr/>
            <p:nvPr/>
          </p:nvSpPr>
          <p:spPr>
            <a:xfrm>
              <a:off x="95337" y="2035170"/>
              <a:ext cx="3586008" cy="2776068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91440" tIns="0" b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7.5M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People living with HIV (PLHIV)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19687" y="2276134"/>
              <a:ext cx="709869" cy="585998"/>
              <a:chOff x="7680325" y="754063"/>
              <a:chExt cx="1106488" cy="933450"/>
            </a:xfrm>
            <a:grpFill/>
          </p:grpSpPr>
          <p:sp>
            <p:nvSpPr>
              <p:cNvPr id="23" name="Oval 32"/>
              <p:cNvSpPr>
                <a:spLocks noChangeArrowheads="1"/>
              </p:cNvSpPr>
              <p:nvPr/>
            </p:nvSpPr>
            <p:spPr bwMode="auto">
              <a:xfrm>
                <a:off x="8077200" y="858838"/>
                <a:ext cx="319088" cy="3190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7959725" y="1204913"/>
                <a:ext cx="558800" cy="482600"/>
              </a:xfrm>
              <a:custGeom>
                <a:avLst/>
                <a:gdLst>
                  <a:gd name="T0" fmla="*/ 123 w 182"/>
                  <a:gd name="T1" fmla="*/ 0 h 157"/>
                  <a:gd name="T2" fmla="*/ 91 w 182"/>
                  <a:gd name="T3" fmla="*/ 38 h 157"/>
                  <a:gd name="T4" fmla="*/ 58 w 182"/>
                  <a:gd name="T5" fmla="*/ 0 h 157"/>
                  <a:gd name="T6" fmla="*/ 0 w 182"/>
                  <a:gd name="T7" fmla="*/ 99 h 157"/>
                  <a:gd name="T8" fmla="*/ 1 w 182"/>
                  <a:gd name="T9" fmla="*/ 117 h 157"/>
                  <a:gd name="T10" fmla="*/ 91 w 182"/>
                  <a:gd name="T11" fmla="*/ 157 h 157"/>
                  <a:gd name="T12" fmla="*/ 180 w 182"/>
                  <a:gd name="T13" fmla="*/ 117 h 157"/>
                  <a:gd name="T14" fmla="*/ 182 w 182"/>
                  <a:gd name="T15" fmla="*/ 99 h 157"/>
                  <a:gd name="T16" fmla="*/ 123 w 182"/>
                  <a:gd name="T1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2" h="157">
                    <a:moveTo>
                      <a:pt x="123" y="0"/>
                    </a:moveTo>
                    <a:cubicBezTo>
                      <a:pt x="91" y="38"/>
                      <a:pt x="91" y="38"/>
                      <a:pt x="91" y="38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24" y="16"/>
                      <a:pt x="0" y="54"/>
                      <a:pt x="0" y="99"/>
                    </a:cubicBezTo>
                    <a:cubicBezTo>
                      <a:pt x="0" y="105"/>
                      <a:pt x="0" y="111"/>
                      <a:pt x="1" y="117"/>
                    </a:cubicBezTo>
                    <a:cubicBezTo>
                      <a:pt x="20" y="141"/>
                      <a:pt x="53" y="157"/>
                      <a:pt x="91" y="157"/>
                    </a:cubicBezTo>
                    <a:cubicBezTo>
                      <a:pt x="128" y="157"/>
                      <a:pt x="161" y="141"/>
                      <a:pt x="180" y="117"/>
                    </a:cubicBezTo>
                    <a:cubicBezTo>
                      <a:pt x="181" y="111"/>
                      <a:pt x="182" y="105"/>
                      <a:pt x="182" y="99"/>
                    </a:cubicBezTo>
                    <a:cubicBezTo>
                      <a:pt x="182" y="54"/>
                      <a:pt x="157" y="15"/>
                      <a:pt x="12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>
                <a:off x="8383588" y="754063"/>
                <a:ext cx="288925" cy="295275"/>
              </a:xfrm>
              <a:custGeom>
                <a:avLst/>
                <a:gdLst>
                  <a:gd name="T0" fmla="*/ 47 w 94"/>
                  <a:gd name="T1" fmla="*/ 0 h 96"/>
                  <a:gd name="T2" fmla="*/ 0 w 94"/>
                  <a:gd name="T3" fmla="*/ 36 h 96"/>
                  <a:gd name="T4" fmla="*/ 22 w 94"/>
                  <a:gd name="T5" fmla="*/ 86 h 96"/>
                  <a:gd name="T6" fmla="*/ 22 w 94"/>
                  <a:gd name="T7" fmla="*/ 89 h 96"/>
                  <a:gd name="T8" fmla="*/ 47 w 94"/>
                  <a:gd name="T9" fmla="*/ 96 h 96"/>
                  <a:gd name="T10" fmla="*/ 94 w 94"/>
                  <a:gd name="T11" fmla="*/ 48 h 96"/>
                  <a:gd name="T12" fmla="*/ 47 w 94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96">
                    <a:moveTo>
                      <a:pt x="47" y="0"/>
                    </a:moveTo>
                    <a:cubicBezTo>
                      <a:pt x="24" y="0"/>
                      <a:pt x="6" y="16"/>
                      <a:pt x="0" y="36"/>
                    </a:cubicBezTo>
                    <a:cubicBezTo>
                      <a:pt x="14" y="49"/>
                      <a:pt x="22" y="66"/>
                      <a:pt x="22" y="86"/>
                    </a:cubicBezTo>
                    <a:cubicBezTo>
                      <a:pt x="22" y="87"/>
                      <a:pt x="22" y="88"/>
                      <a:pt x="22" y="89"/>
                    </a:cubicBezTo>
                    <a:cubicBezTo>
                      <a:pt x="29" y="94"/>
                      <a:pt x="37" y="96"/>
                      <a:pt x="47" y="96"/>
                    </a:cubicBezTo>
                    <a:cubicBezTo>
                      <a:pt x="73" y="96"/>
                      <a:pt x="94" y="75"/>
                      <a:pt x="94" y="48"/>
                    </a:cubicBezTo>
                    <a:cubicBezTo>
                      <a:pt x="94" y="22"/>
                      <a:pt x="73" y="0"/>
                      <a:pt x="4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5"/>
              <p:cNvSpPr>
                <a:spLocks/>
              </p:cNvSpPr>
              <p:nvPr/>
            </p:nvSpPr>
            <p:spPr bwMode="auto">
              <a:xfrm>
                <a:off x="7791450" y="754063"/>
                <a:ext cx="288925" cy="295275"/>
              </a:xfrm>
              <a:custGeom>
                <a:avLst/>
                <a:gdLst>
                  <a:gd name="T0" fmla="*/ 75 w 94"/>
                  <a:gd name="T1" fmla="*/ 86 h 96"/>
                  <a:gd name="T2" fmla="*/ 94 w 94"/>
                  <a:gd name="T3" fmla="*/ 39 h 96"/>
                  <a:gd name="T4" fmla="*/ 48 w 94"/>
                  <a:gd name="T5" fmla="*/ 0 h 96"/>
                  <a:gd name="T6" fmla="*/ 0 w 94"/>
                  <a:gd name="T7" fmla="*/ 48 h 96"/>
                  <a:gd name="T8" fmla="*/ 48 w 94"/>
                  <a:gd name="T9" fmla="*/ 96 h 96"/>
                  <a:gd name="T10" fmla="*/ 75 w 94"/>
                  <a:gd name="T11" fmla="*/ 87 h 96"/>
                  <a:gd name="T12" fmla="*/ 75 w 94"/>
                  <a:gd name="T13" fmla="*/ 8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96">
                    <a:moveTo>
                      <a:pt x="75" y="86"/>
                    </a:moveTo>
                    <a:cubicBezTo>
                      <a:pt x="75" y="68"/>
                      <a:pt x="83" y="51"/>
                      <a:pt x="94" y="39"/>
                    </a:cubicBezTo>
                    <a:cubicBezTo>
                      <a:pt x="90" y="17"/>
                      <a:pt x="71" y="0"/>
                      <a:pt x="48" y="0"/>
                    </a:cubicBezTo>
                    <a:cubicBezTo>
                      <a:pt x="21" y="0"/>
                      <a:pt x="0" y="22"/>
                      <a:pt x="0" y="48"/>
                    </a:cubicBezTo>
                    <a:cubicBezTo>
                      <a:pt x="0" y="75"/>
                      <a:pt x="21" y="96"/>
                      <a:pt x="48" y="96"/>
                    </a:cubicBezTo>
                    <a:cubicBezTo>
                      <a:pt x="58" y="96"/>
                      <a:pt x="68" y="93"/>
                      <a:pt x="75" y="87"/>
                    </a:cubicBezTo>
                    <a:cubicBezTo>
                      <a:pt x="75" y="87"/>
                      <a:pt x="75" y="86"/>
                      <a:pt x="75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6"/>
              <p:cNvSpPr>
                <a:spLocks/>
              </p:cNvSpPr>
              <p:nvPr/>
            </p:nvSpPr>
            <p:spPr bwMode="auto">
              <a:xfrm>
                <a:off x="8386763" y="1076326"/>
                <a:ext cx="400050" cy="442913"/>
              </a:xfrm>
              <a:custGeom>
                <a:avLst/>
                <a:gdLst>
                  <a:gd name="T0" fmla="*/ 76 w 130"/>
                  <a:gd name="T1" fmla="*/ 0 h 144"/>
                  <a:gd name="T2" fmla="*/ 46 w 130"/>
                  <a:gd name="T3" fmla="*/ 35 h 144"/>
                  <a:gd name="T4" fmla="*/ 18 w 130"/>
                  <a:gd name="T5" fmla="*/ 2 h 144"/>
                  <a:gd name="T6" fmla="*/ 0 w 130"/>
                  <a:gd name="T7" fmla="*/ 30 h 144"/>
                  <a:gd name="T8" fmla="*/ 61 w 130"/>
                  <a:gd name="T9" fmla="*/ 141 h 144"/>
                  <a:gd name="T10" fmla="*/ 60 w 130"/>
                  <a:gd name="T11" fmla="*/ 144 h 144"/>
                  <a:gd name="T12" fmla="*/ 129 w 130"/>
                  <a:gd name="T13" fmla="*/ 108 h 144"/>
                  <a:gd name="T14" fmla="*/ 130 w 130"/>
                  <a:gd name="T15" fmla="*/ 91 h 144"/>
                  <a:gd name="T16" fmla="*/ 76 w 130"/>
                  <a:gd name="T17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0" h="144">
                    <a:moveTo>
                      <a:pt x="76" y="0"/>
                    </a:moveTo>
                    <a:cubicBezTo>
                      <a:pt x="46" y="35"/>
                      <a:pt x="46" y="35"/>
                      <a:pt x="46" y="35"/>
                    </a:cubicBezTo>
                    <a:cubicBezTo>
                      <a:pt x="18" y="2"/>
                      <a:pt x="18" y="2"/>
                      <a:pt x="18" y="2"/>
                    </a:cubicBezTo>
                    <a:cubicBezTo>
                      <a:pt x="14" y="13"/>
                      <a:pt x="8" y="23"/>
                      <a:pt x="0" y="30"/>
                    </a:cubicBezTo>
                    <a:cubicBezTo>
                      <a:pt x="37" y="51"/>
                      <a:pt x="61" y="93"/>
                      <a:pt x="61" y="141"/>
                    </a:cubicBezTo>
                    <a:cubicBezTo>
                      <a:pt x="61" y="142"/>
                      <a:pt x="60" y="143"/>
                      <a:pt x="60" y="144"/>
                    </a:cubicBezTo>
                    <a:cubicBezTo>
                      <a:pt x="89" y="141"/>
                      <a:pt x="114" y="127"/>
                      <a:pt x="129" y="108"/>
                    </a:cubicBezTo>
                    <a:cubicBezTo>
                      <a:pt x="130" y="102"/>
                      <a:pt x="130" y="97"/>
                      <a:pt x="130" y="91"/>
                    </a:cubicBezTo>
                    <a:cubicBezTo>
                      <a:pt x="130" y="49"/>
                      <a:pt x="108" y="14"/>
                      <a:pt x="7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7"/>
              <p:cNvSpPr>
                <a:spLocks/>
              </p:cNvSpPr>
              <p:nvPr/>
            </p:nvSpPr>
            <p:spPr bwMode="auto">
              <a:xfrm>
                <a:off x="7680325" y="1076326"/>
                <a:ext cx="407988" cy="446088"/>
              </a:xfrm>
              <a:custGeom>
                <a:avLst/>
                <a:gdLst>
                  <a:gd name="T0" fmla="*/ 73 w 133"/>
                  <a:gd name="T1" fmla="*/ 141 h 145"/>
                  <a:gd name="T2" fmla="*/ 133 w 133"/>
                  <a:gd name="T3" fmla="*/ 31 h 145"/>
                  <a:gd name="T4" fmla="*/ 114 w 133"/>
                  <a:gd name="T5" fmla="*/ 0 h 145"/>
                  <a:gd name="T6" fmla="*/ 114 w 133"/>
                  <a:gd name="T7" fmla="*/ 0 h 145"/>
                  <a:gd name="T8" fmla="*/ 84 w 133"/>
                  <a:gd name="T9" fmla="*/ 35 h 145"/>
                  <a:gd name="T10" fmla="*/ 54 w 133"/>
                  <a:gd name="T11" fmla="*/ 0 h 145"/>
                  <a:gd name="T12" fmla="*/ 0 w 133"/>
                  <a:gd name="T13" fmla="*/ 91 h 145"/>
                  <a:gd name="T14" fmla="*/ 1 w 133"/>
                  <a:gd name="T15" fmla="*/ 108 h 145"/>
                  <a:gd name="T16" fmla="*/ 73 w 133"/>
                  <a:gd name="T17" fmla="*/ 145 h 145"/>
                  <a:gd name="T18" fmla="*/ 73 w 133"/>
                  <a:gd name="T19" fmla="*/ 14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45">
                    <a:moveTo>
                      <a:pt x="73" y="141"/>
                    </a:moveTo>
                    <a:cubicBezTo>
                      <a:pt x="73" y="94"/>
                      <a:pt x="96" y="52"/>
                      <a:pt x="133" y="31"/>
                    </a:cubicBezTo>
                    <a:cubicBezTo>
                      <a:pt x="124" y="22"/>
                      <a:pt x="117" y="12"/>
                      <a:pt x="114" y="0"/>
                    </a:cubicBezTo>
                    <a:cubicBezTo>
                      <a:pt x="114" y="0"/>
                      <a:pt x="114" y="0"/>
                      <a:pt x="114" y="0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22" y="14"/>
                      <a:pt x="0" y="50"/>
                      <a:pt x="0" y="91"/>
                    </a:cubicBezTo>
                    <a:cubicBezTo>
                      <a:pt x="0" y="97"/>
                      <a:pt x="1" y="102"/>
                      <a:pt x="1" y="108"/>
                    </a:cubicBezTo>
                    <a:cubicBezTo>
                      <a:pt x="17" y="128"/>
                      <a:pt x="43" y="142"/>
                      <a:pt x="73" y="145"/>
                    </a:cubicBezTo>
                    <a:cubicBezTo>
                      <a:pt x="73" y="143"/>
                      <a:pt x="73" y="142"/>
                      <a:pt x="73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" name="Isosceles Triangle 6"/>
          <p:cNvSpPr/>
          <p:nvPr/>
        </p:nvSpPr>
        <p:spPr>
          <a:xfrm rot="5400000">
            <a:off x="3059512" y="2468050"/>
            <a:ext cx="1963694" cy="64552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487207" y="1598599"/>
            <a:ext cx="3188585" cy="2477079"/>
            <a:chOff x="6094993" y="1957517"/>
            <a:chExt cx="3586008" cy="2776068"/>
          </a:xfrm>
          <a:solidFill>
            <a:srgbClr val="F8E08E"/>
          </a:solidFill>
        </p:grpSpPr>
        <p:sp>
          <p:nvSpPr>
            <p:cNvPr id="35" name="Rounded Rectangle 34"/>
            <p:cNvSpPr/>
            <p:nvPr/>
          </p:nvSpPr>
          <p:spPr>
            <a:xfrm>
              <a:off x="6094993" y="1957517"/>
              <a:ext cx="3586008" cy="2776068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91440" tIns="0" b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4.7M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On antiretroviral</a:t>
              </a:r>
              <a:r>
                <a:rPr kumimoji="0" lang="en-US" sz="2400" b="1" i="1" u="none" strike="noStrike" kern="0" cap="none" spc="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 treatment (ART)</a:t>
              </a:r>
              <a:endPara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8911853" y="2076662"/>
              <a:ext cx="613148" cy="602178"/>
              <a:chOff x="6011863" y="3571875"/>
              <a:chExt cx="804863" cy="1076326"/>
            </a:xfrm>
            <a:grpFill/>
          </p:grpSpPr>
          <p:sp>
            <p:nvSpPr>
              <p:cNvPr id="44" name="Freeform 86"/>
              <p:cNvSpPr>
                <a:spLocks noEditPoints="1"/>
              </p:cNvSpPr>
              <p:nvPr/>
            </p:nvSpPr>
            <p:spPr bwMode="auto">
              <a:xfrm>
                <a:off x="6397626" y="4068763"/>
                <a:ext cx="419100" cy="579438"/>
              </a:xfrm>
              <a:custGeom>
                <a:avLst/>
                <a:gdLst>
                  <a:gd name="T0" fmla="*/ 33 w 163"/>
                  <a:gd name="T1" fmla="*/ 125 h 225"/>
                  <a:gd name="T2" fmla="*/ 0 w 163"/>
                  <a:gd name="T3" fmla="*/ 206 h 225"/>
                  <a:gd name="T4" fmla="*/ 127 w 163"/>
                  <a:gd name="T5" fmla="*/ 175 h 225"/>
                  <a:gd name="T6" fmla="*/ 33 w 163"/>
                  <a:gd name="T7" fmla="*/ 109 h 225"/>
                  <a:gd name="T8" fmla="*/ 33 w 163"/>
                  <a:gd name="T9" fmla="*/ 125 h 225"/>
                  <a:gd name="T10" fmla="*/ 105 w 163"/>
                  <a:gd name="T11" fmla="*/ 21 h 225"/>
                  <a:gd name="T12" fmla="*/ 33 w 163"/>
                  <a:gd name="T13" fmla="*/ 2 h 225"/>
                  <a:gd name="T14" fmla="*/ 33 w 163"/>
                  <a:gd name="T15" fmla="*/ 88 h 225"/>
                  <a:gd name="T16" fmla="*/ 137 w 163"/>
                  <a:gd name="T17" fmla="*/ 160 h 225"/>
                  <a:gd name="T18" fmla="*/ 105 w 163"/>
                  <a:gd name="T19" fmla="*/ 21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3" h="225">
                    <a:moveTo>
                      <a:pt x="33" y="125"/>
                    </a:moveTo>
                    <a:cubicBezTo>
                      <a:pt x="33" y="157"/>
                      <a:pt x="21" y="186"/>
                      <a:pt x="0" y="206"/>
                    </a:cubicBezTo>
                    <a:cubicBezTo>
                      <a:pt x="44" y="225"/>
                      <a:pt x="96" y="213"/>
                      <a:pt x="127" y="175"/>
                    </a:cubicBezTo>
                    <a:cubicBezTo>
                      <a:pt x="33" y="109"/>
                      <a:pt x="33" y="109"/>
                      <a:pt x="33" y="109"/>
                    </a:cubicBezTo>
                    <a:lnTo>
                      <a:pt x="33" y="125"/>
                    </a:lnTo>
                    <a:close/>
                    <a:moveTo>
                      <a:pt x="105" y="21"/>
                    </a:moveTo>
                    <a:cubicBezTo>
                      <a:pt x="83" y="5"/>
                      <a:pt x="58" y="0"/>
                      <a:pt x="33" y="2"/>
                    </a:cubicBezTo>
                    <a:cubicBezTo>
                      <a:pt x="33" y="88"/>
                      <a:pt x="33" y="88"/>
                      <a:pt x="33" y="88"/>
                    </a:cubicBezTo>
                    <a:cubicBezTo>
                      <a:pt x="137" y="160"/>
                      <a:pt x="137" y="160"/>
                      <a:pt x="137" y="160"/>
                    </a:cubicBezTo>
                    <a:cubicBezTo>
                      <a:pt x="163" y="113"/>
                      <a:pt x="150" y="52"/>
                      <a:pt x="105" y="21"/>
                    </a:cubicBez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87"/>
              <p:cNvSpPr>
                <a:spLocks noEditPoints="1"/>
              </p:cNvSpPr>
              <p:nvPr/>
            </p:nvSpPr>
            <p:spPr bwMode="auto">
              <a:xfrm>
                <a:off x="6011863" y="3571875"/>
                <a:ext cx="428625" cy="1052513"/>
              </a:xfrm>
              <a:custGeom>
                <a:avLst/>
                <a:gdLst>
                  <a:gd name="T0" fmla="*/ 83 w 167"/>
                  <a:gd name="T1" fmla="*/ 0 h 409"/>
                  <a:gd name="T2" fmla="*/ 0 w 167"/>
                  <a:gd name="T3" fmla="*/ 80 h 409"/>
                  <a:gd name="T4" fmla="*/ 0 w 167"/>
                  <a:gd name="T5" fmla="*/ 318 h 409"/>
                  <a:gd name="T6" fmla="*/ 83 w 167"/>
                  <a:gd name="T7" fmla="*/ 409 h 409"/>
                  <a:gd name="T8" fmla="*/ 167 w 167"/>
                  <a:gd name="T9" fmla="*/ 318 h 409"/>
                  <a:gd name="T10" fmla="*/ 167 w 167"/>
                  <a:gd name="T11" fmla="*/ 80 h 409"/>
                  <a:gd name="T12" fmla="*/ 83 w 167"/>
                  <a:gd name="T13" fmla="*/ 0 h 409"/>
                  <a:gd name="T14" fmla="*/ 151 w 167"/>
                  <a:gd name="T15" fmla="*/ 310 h 409"/>
                  <a:gd name="T16" fmla="*/ 131 w 167"/>
                  <a:gd name="T17" fmla="*/ 373 h 409"/>
                  <a:gd name="T18" fmla="*/ 83 w 167"/>
                  <a:gd name="T19" fmla="*/ 393 h 409"/>
                  <a:gd name="T20" fmla="*/ 36 w 167"/>
                  <a:gd name="T21" fmla="*/ 373 h 409"/>
                  <a:gd name="T22" fmla="*/ 16 w 167"/>
                  <a:gd name="T23" fmla="*/ 310 h 409"/>
                  <a:gd name="T24" fmla="*/ 16 w 167"/>
                  <a:gd name="T25" fmla="*/ 250 h 409"/>
                  <a:gd name="T26" fmla="*/ 16 w 167"/>
                  <a:gd name="T27" fmla="*/ 250 h 409"/>
                  <a:gd name="T28" fmla="*/ 16 w 167"/>
                  <a:gd name="T29" fmla="*/ 88 h 409"/>
                  <a:gd name="T30" fmla="*/ 15 w 167"/>
                  <a:gd name="T31" fmla="*/ 82 h 409"/>
                  <a:gd name="T32" fmla="*/ 41 w 167"/>
                  <a:gd name="T33" fmla="*/ 33 h 409"/>
                  <a:gd name="T34" fmla="*/ 41 w 167"/>
                  <a:gd name="T35" fmla="*/ 33 h 409"/>
                  <a:gd name="T36" fmla="*/ 54 w 167"/>
                  <a:gd name="T37" fmla="*/ 35 h 409"/>
                  <a:gd name="T38" fmla="*/ 52 w 167"/>
                  <a:gd name="T39" fmla="*/ 47 h 409"/>
                  <a:gd name="T40" fmla="*/ 33 w 167"/>
                  <a:gd name="T41" fmla="*/ 82 h 409"/>
                  <a:gd name="T42" fmla="*/ 33 w 167"/>
                  <a:gd name="T43" fmla="*/ 86 h 409"/>
                  <a:gd name="T44" fmla="*/ 33 w 167"/>
                  <a:gd name="T45" fmla="*/ 87 h 409"/>
                  <a:gd name="T46" fmla="*/ 33 w 167"/>
                  <a:gd name="T47" fmla="*/ 214 h 409"/>
                  <a:gd name="T48" fmla="*/ 151 w 167"/>
                  <a:gd name="T49" fmla="*/ 214 h 409"/>
                  <a:gd name="T50" fmla="*/ 151 w 167"/>
                  <a:gd name="T51" fmla="*/ 31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409">
                    <a:moveTo>
                      <a:pt x="83" y="0"/>
                    </a:moveTo>
                    <a:cubicBezTo>
                      <a:pt x="36" y="0"/>
                      <a:pt x="0" y="38"/>
                      <a:pt x="0" y="80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0" y="371"/>
                      <a:pt x="36" y="409"/>
                      <a:pt x="83" y="409"/>
                    </a:cubicBezTo>
                    <a:cubicBezTo>
                      <a:pt x="131" y="409"/>
                      <a:pt x="167" y="371"/>
                      <a:pt x="167" y="318"/>
                    </a:cubicBezTo>
                    <a:cubicBezTo>
                      <a:pt x="167" y="80"/>
                      <a:pt x="167" y="80"/>
                      <a:pt x="167" y="80"/>
                    </a:cubicBezTo>
                    <a:cubicBezTo>
                      <a:pt x="167" y="38"/>
                      <a:pt x="131" y="0"/>
                      <a:pt x="83" y="0"/>
                    </a:cubicBezTo>
                    <a:close/>
                    <a:moveTo>
                      <a:pt x="151" y="310"/>
                    </a:moveTo>
                    <a:cubicBezTo>
                      <a:pt x="151" y="342"/>
                      <a:pt x="144" y="360"/>
                      <a:pt x="131" y="373"/>
                    </a:cubicBezTo>
                    <a:cubicBezTo>
                      <a:pt x="117" y="386"/>
                      <a:pt x="102" y="393"/>
                      <a:pt x="83" y="393"/>
                    </a:cubicBezTo>
                    <a:cubicBezTo>
                      <a:pt x="65" y="393"/>
                      <a:pt x="49" y="386"/>
                      <a:pt x="36" y="373"/>
                    </a:cubicBezTo>
                    <a:cubicBezTo>
                      <a:pt x="23" y="360"/>
                      <a:pt x="16" y="342"/>
                      <a:pt x="16" y="310"/>
                    </a:cubicBezTo>
                    <a:cubicBezTo>
                      <a:pt x="16" y="250"/>
                      <a:pt x="16" y="250"/>
                      <a:pt x="16" y="250"/>
                    </a:cubicBezTo>
                    <a:cubicBezTo>
                      <a:pt x="16" y="250"/>
                      <a:pt x="16" y="250"/>
                      <a:pt x="16" y="250"/>
                    </a:cubicBezTo>
                    <a:cubicBezTo>
                      <a:pt x="16" y="88"/>
                      <a:pt x="16" y="88"/>
                      <a:pt x="16" y="88"/>
                    </a:cubicBezTo>
                    <a:cubicBezTo>
                      <a:pt x="15" y="86"/>
                      <a:pt x="15" y="84"/>
                      <a:pt x="15" y="82"/>
                    </a:cubicBezTo>
                    <a:cubicBezTo>
                      <a:pt x="15" y="63"/>
                      <a:pt x="26" y="45"/>
                      <a:pt x="41" y="33"/>
                    </a:cubicBezTo>
                    <a:cubicBezTo>
                      <a:pt x="41" y="33"/>
                      <a:pt x="41" y="33"/>
                      <a:pt x="41" y="33"/>
                    </a:cubicBezTo>
                    <a:cubicBezTo>
                      <a:pt x="45" y="30"/>
                      <a:pt x="51" y="31"/>
                      <a:pt x="54" y="35"/>
                    </a:cubicBezTo>
                    <a:cubicBezTo>
                      <a:pt x="57" y="39"/>
                      <a:pt x="56" y="44"/>
                      <a:pt x="52" y="47"/>
                    </a:cubicBezTo>
                    <a:cubicBezTo>
                      <a:pt x="40" y="56"/>
                      <a:pt x="33" y="69"/>
                      <a:pt x="33" y="82"/>
                    </a:cubicBezTo>
                    <a:cubicBezTo>
                      <a:pt x="33" y="84"/>
                      <a:pt x="33" y="85"/>
                      <a:pt x="33" y="86"/>
                    </a:cubicBezTo>
                    <a:cubicBezTo>
                      <a:pt x="33" y="87"/>
                      <a:pt x="33" y="87"/>
                      <a:pt x="33" y="87"/>
                    </a:cubicBezTo>
                    <a:cubicBezTo>
                      <a:pt x="33" y="214"/>
                      <a:pt x="33" y="214"/>
                      <a:pt x="33" y="214"/>
                    </a:cubicBezTo>
                    <a:cubicBezTo>
                      <a:pt x="151" y="214"/>
                      <a:pt x="151" y="214"/>
                      <a:pt x="151" y="214"/>
                    </a:cubicBezTo>
                    <a:lnTo>
                      <a:pt x="151" y="310"/>
                    </a:lnTo>
                    <a:close/>
                  </a:path>
                </a:pathLst>
              </a:custGeom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6" name="Isosceles Triangle 45"/>
          <p:cNvSpPr/>
          <p:nvPr/>
        </p:nvSpPr>
        <p:spPr>
          <a:xfrm rot="5400000">
            <a:off x="7185774" y="2545181"/>
            <a:ext cx="1963694" cy="645527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00107" y="1613941"/>
            <a:ext cx="3188585" cy="2477079"/>
            <a:chOff x="8490385" y="1955542"/>
            <a:chExt cx="3298308" cy="2508371"/>
          </a:xfrm>
          <a:solidFill>
            <a:srgbClr val="F8E08E"/>
          </a:solidFill>
        </p:grpSpPr>
        <p:sp>
          <p:nvSpPr>
            <p:cNvPr id="48" name="Rounded Rectangle 47"/>
            <p:cNvSpPr/>
            <p:nvPr/>
          </p:nvSpPr>
          <p:spPr>
            <a:xfrm>
              <a:off x="8490385" y="1955542"/>
              <a:ext cx="3298308" cy="2508371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91440" tIns="0" bIns="9144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4.1M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Calibri" panose="020F0502020204030204" pitchFamily="34" charset="0"/>
                </a:rPr>
                <a:t>Virally suppressed</a:t>
              </a:r>
              <a:r>
                <a:rPr lang="en-US" sz="2400" b="1" i="1" kern="0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 (VL &lt;1,000 copies/mL)</a:t>
              </a:r>
              <a:endPara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cs typeface="Calibri" panose="020F0502020204030204" pitchFamily="34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1123531" y="2068928"/>
              <a:ext cx="445044" cy="547617"/>
              <a:chOff x="4095750" y="609600"/>
              <a:chExt cx="817563" cy="1120776"/>
            </a:xfrm>
            <a:grpFill/>
          </p:grpSpPr>
          <p:sp>
            <p:nvSpPr>
              <p:cNvPr id="53" name="Freeform 12"/>
              <p:cNvSpPr>
                <a:spLocks noEditPoints="1"/>
              </p:cNvSpPr>
              <p:nvPr/>
            </p:nvSpPr>
            <p:spPr bwMode="auto">
              <a:xfrm>
                <a:off x="4095750" y="693738"/>
                <a:ext cx="817563" cy="1036638"/>
              </a:xfrm>
              <a:custGeom>
                <a:avLst/>
                <a:gdLst>
                  <a:gd name="T0" fmla="*/ 113 w 126"/>
                  <a:gd name="T1" fmla="*/ 0 h 160"/>
                  <a:gd name="T2" fmla="*/ 79 w 126"/>
                  <a:gd name="T3" fmla="*/ 0 h 160"/>
                  <a:gd name="T4" fmla="*/ 80 w 126"/>
                  <a:gd name="T5" fmla="*/ 5 h 160"/>
                  <a:gd name="T6" fmla="*/ 83 w 126"/>
                  <a:gd name="T7" fmla="*/ 8 h 160"/>
                  <a:gd name="T8" fmla="*/ 94 w 126"/>
                  <a:gd name="T9" fmla="*/ 11 h 160"/>
                  <a:gd name="T10" fmla="*/ 95 w 126"/>
                  <a:gd name="T11" fmla="*/ 11 h 160"/>
                  <a:gd name="T12" fmla="*/ 97 w 126"/>
                  <a:gd name="T13" fmla="*/ 11 h 160"/>
                  <a:gd name="T14" fmla="*/ 111 w 126"/>
                  <a:gd name="T15" fmla="*/ 11 h 160"/>
                  <a:gd name="T16" fmla="*/ 111 w 126"/>
                  <a:gd name="T17" fmla="*/ 119 h 160"/>
                  <a:gd name="T18" fmla="*/ 95 w 126"/>
                  <a:gd name="T19" fmla="*/ 119 h 160"/>
                  <a:gd name="T20" fmla="*/ 82 w 126"/>
                  <a:gd name="T21" fmla="*/ 132 h 160"/>
                  <a:gd name="T22" fmla="*/ 82 w 126"/>
                  <a:gd name="T23" fmla="*/ 148 h 160"/>
                  <a:gd name="T24" fmla="*/ 12 w 126"/>
                  <a:gd name="T25" fmla="*/ 148 h 160"/>
                  <a:gd name="T26" fmla="*/ 12 w 126"/>
                  <a:gd name="T27" fmla="*/ 11 h 160"/>
                  <a:gd name="T28" fmla="*/ 30 w 126"/>
                  <a:gd name="T29" fmla="*/ 11 h 160"/>
                  <a:gd name="T30" fmla="*/ 32 w 126"/>
                  <a:gd name="T31" fmla="*/ 11 h 160"/>
                  <a:gd name="T32" fmla="*/ 32 w 126"/>
                  <a:gd name="T33" fmla="*/ 11 h 160"/>
                  <a:gd name="T34" fmla="*/ 32 w 126"/>
                  <a:gd name="T35" fmla="*/ 11 h 160"/>
                  <a:gd name="T36" fmla="*/ 41 w 126"/>
                  <a:gd name="T37" fmla="*/ 9 h 160"/>
                  <a:gd name="T38" fmla="*/ 46 w 126"/>
                  <a:gd name="T39" fmla="*/ 5 h 160"/>
                  <a:gd name="T40" fmla="*/ 47 w 126"/>
                  <a:gd name="T41" fmla="*/ 0 h 160"/>
                  <a:gd name="T42" fmla="*/ 12 w 126"/>
                  <a:gd name="T43" fmla="*/ 0 h 160"/>
                  <a:gd name="T44" fmla="*/ 0 w 126"/>
                  <a:gd name="T45" fmla="*/ 14 h 160"/>
                  <a:gd name="T46" fmla="*/ 0 w 126"/>
                  <a:gd name="T47" fmla="*/ 146 h 160"/>
                  <a:gd name="T48" fmla="*/ 12 w 126"/>
                  <a:gd name="T49" fmla="*/ 160 h 160"/>
                  <a:gd name="T50" fmla="*/ 113 w 126"/>
                  <a:gd name="T51" fmla="*/ 160 h 160"/>
                  <a:gd name="T52" fmla="*/ 126 w 126"/>
                  <a:gd name="T53" fmla="*/ 146 h 160"/>
                  <a:gd name="T54" fmla="*/ 126 w 126"/>
                  <a:gd name="T55" fmla="*/ 14 h 160"/>
                  <a:gd name="T56" fmla="*/ 113 w 126"/>
                  <a:gd name="T57" fmla="*/ 0 h 160"/>
                  <a:gd name="T58" fmla="*/ 88 w 126"/>
                  <a:gd name="T59" fmla="*/ 150 h 160"/>
                  <a:gd name="T60" fmla="*/ 88 w 126"/>
                  <a:gd name="T61" fmla="*/ 133 h 160"/>
                  <a:gd name="T62" fmla="*/ 96 w 126"/>
                  <a:gd name="T63" fmla="*/ 125 h 160"/>
                  <a:gd name="T64" fmla="*/ 113 w 126"/>
                  <a:gd name="T65" fmla="*/ 125 h 160"/>
                  <a:gd name="T66" fmla="*/ 88 w 126"/>
                  <a:gd name="T67" fmla="*/ 15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6" h="160">
                    <a:moveTo>
                      <a:pt x="113" y="0"/>
                    </a:moveTo>
                    <a:cubicBezTo>
                      <a:pt x="79" y="0"/>
                      <a:pt x="79" y="0"/>
                      <a:pt x="79" y="0"/>
                    </a:cubicBezTo>
                    <a:cubicBezTo>
                      <a:pt x="79" y="2"/>
                      <a:pt x="80" y="3"/>
                      <a:pt x="80" y="5"/>
                    </a:cubicBezTo>
                    <a:cubicBezTo>
                      <a:pt x="81" y="6"/>
                      <a:pt x="82" y="7"/>
                      <a:pt x="83" y="8"/>
                    </a:cubicBezTo>
                    <a:cubicBezTo>
                      <a:pt x="85" y="10"/>
                      <a:pt x="89" y="11"/>
                      <a:pt x="94" y="11"/>
                    </a:cubicBezTo>
                    <a:cubicBezTo>
                      <a:pt x="95" y="11"/>
                      <a:pt x="95" y="11"/>
                      <a:pt x="95" y="11"/>
                    </a:cubicBezTo>
                    <a:cubicBezTo>
                      <a:pt x="95" y="11"/>
                      <a:pt x="96" y="11"/>
                      <a:pt x="97" y="11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1" y="119"/>
                      <a:pt x="111" y="119"/>
                      <a:pt x="111" y="119"/>
                    </a:cubicBezTo>
                    <a:cubicBezTo>
                      <a:pt x="95" y="119"/>
                      <a:pt x="95" y="119"/>
                      <a:pt x="95" y="119"/>
                    </a:cubicBezTo>
                    <a:cubicBezTo>
                      <a:pt x="88" y="119"/>
                      <a:pt x="82" y="125"/>
                      <a:pt x="82" y="132"/>
                    </a:cubicBezTo>
                    <a:cubicBezTo>
                      <a:pt x="82" y="148"/>
                      <a:pt x="82" y="148"/>
                      <a:pt x="82" y="148"/>
                    </a:cubicBezTo>
                    <a:cubicBezTo>
                      <a:pt x="12" y="148"/>
                      <a:pt x="12" y="148"/>
                      <a:pt x="12" y="148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1"/>
                      <a:pt x="31" y="11"/>
                      <a:pt x="32" y="11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6" y="11"/>
                      <a:pt x="39" y="10"/>
                      <a:pt x="41" y="9"/>
                    </a:cubicBezTo>
                    <a:cubicBezTo>
                      <a:pt x="43" y="8"/>
                      <a:pt x="45" y="7"/>
                      <a:pt x="46" y="5"/>
                    </a:cubicBezTo>
                    <a:cubicBezTo>
                      <a:pt x="46" y="3"/>
                      <a:pt x="47" y="2"/>
                      <a:pt x="47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4"/>
                      <a:pt x="0" y="28"/>
                      <a:pt x="0" y="146"/>
                    </a:cubicBezTo>
                    <a:cubicBezTo>
                      <a:pt x="0" y="153"/>
                      <a:pt x="6" y="160"/>
                      <a:pt x="12" y="160"/>
                    </a:cubicBezTo>
                    <a:cubicBezTo>
                      <a:pt x="113" y="160"/>
                      <a:pt x="113" y="160"/>
                      <a:pt x="113" y="160"/>
                    </a:cubicBezTo>
                    <a:cubicBezTo>
                      <a:pt x="120" y="160"/>
                      <a:pt x="126" y="153"/>
                      <a:pt x="126" y="146"/>
                    </a:cubicBezTo>
                    <a:cubicBezTo>
                      <a:pt x="126" y="28"/>
                      <a:pt x="126" y="14"/>
                      <a:pt x="126" y="14"/>
                    </a:cubicBezTo>
                    <a:cubicBezTo>
                      <a:pt x="126" y="6"/>
                      <a:pt x="120" y="0"/>
                      <a:pt x="113" y="0"/>
                    </a:cubicBezTo>
                    <a:close/>
                    <a:moveTo>
                      <a:pt x="88" y="150"/>
                    </a:moveTo>
                    <a:cubicBezTo>
                      <a:pt x="88" y="133"/>
                      <a:pt x="88" y="133"/>
                      <a:pt x="88" y="133"/>
                    </a:cubicBezTo>
                    <a:cubicBezTo>
                      <a:pt x="88" y="129"/>
                      <a:pt x="91" y="125"/>
                      <a:pt x="96" y="125"/>
                    </a:cubicBezTo>
                    <a:cubicBezTo>
                      <a:pt x="113" y="125"/>
                      <a:pt x="113" y="125"/>
                      <a:pt x="113" y="125"/>
                    </a:cubicBezTo>
                    <a:lnTo>
                      <a:pt x="88" y="150"/>
                    </a:lnTo>
                    <a:close/>
                  </a:path>
                </a:pathLst>
              </a:custGeom>
              <a:grpFill/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/>
              <p:cNvSpPr>
                <a:spLocks noEditPoints="1"/>
              </p:cNvSpPr>
              <p:nvPr/>
            </p:nvSpPr>
            <p:spPr bwMode="auto">
              <a:xfrm>
                <a:off x="4232275" y="609600"/>
                <a:ext cx="544513" cy="265113"/>
              </a:xfrm>
              <a:custGeom>
                <a:avLst/>
                <a:gdLst>
                  <a:gd name="T0" fmla="*/ 12 w 84"/>
                  <a:gd name="T1" fmla="*/ 29 h 41"/>
                  <a:gd name="T2" fmla="*/ 31 w 84"/>
                  <a:gd name="T3" fmla="*/ 11 h 41"/>
                  <a:gd name="T4" fmla="*/ 31 w 84"/>
                  <a:gd name="T5" fmla="*/ 11 h 41"/>
                  <a:gd name="T6" fmla="*/ 31 w 84"/>
                  <a:gd name="T7" fmla="*/ 11 h 41"/>
                  <a:gd name="T8" fmla="*/ 42 w 84"/>
                  <a:gd name="T9" fmla="*/ 0 h 41"/>
                  <a:gd name="T10" fmla="*/ 42 w 84"/>
                  <a:gd name="T11" fmla="*/ 0 h 41"/>
                  <a:gd name="T12" fmla="*/ 53 w 84"/>
                  <a:gd name="T13" fmla="*/ 11 h 41"/>
                  <a:gd name="T14" fmla="*/ 53 w 84"/>
                  <a:gd name="T15" fmla="*/ 11 h 41"/>
                  <a:gd name="T16" fmla="*/ 53 w 84"/>
                  <a:gd name="T17" fmla="*/ 11 h 41"/>
                  <a:gd name="T18" fmla="*/ 73 w 84"/>
                  <a:gd name="T19" fmla="*/ 29 h 41"/>
                  <a:gd name="T20" fmla="*/ 73 w 84"/>
                  <a:gd name="T21" fmla="*/ 29 h 41"/>
                  <a:gd name="T22" fmla="*/ 84 w 84"/>
                  <a:gd name="T23" fmla="*/ 41 h 41"/>
                  <a:gd name="T24" fmla="*/ 0 w 84"/>
                  <a:gd name="T25" fmla="*/ 41 h 41"/>
                  <a:gd name="T26" fmla="*/ 11 w 84"/>
                  <a:gd name="T27" fmla="*/ 29 h 41"/>
                  <a:gd name="T28" fmla="*/ 12 w 84"/>
                  <a:gd name="T29" fmla="*/ 29 h 41"/>
                  <a:gd name="T30" fmla="*/ 42 w 84"/>
                  <a:gd name="T31" fmla="*/ 6 h 41"/>
                  <a:gd name="T32" fmla="*/ 38 w 84"/>
                  <a:gd name="T33" fmla="*/ 10 h 41"/>
                  <a:gd name="T34" fmla="*/ 42 w 84"/>
                  <a:gd name="T35" fmla="*/ 15 h 41"/>
                  <a:gd name="T36" fmla="*/ 47 w 84"/>
                  <a:gd name="T37" fmla="*/ 10 h 41"/>
                  <a:gd name="T38" fmla="*/ 42 w 84"/>
                  <a:gd name="T39" fmla="*/ 6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41">
                    <a:moveTo>
                      <a:pt x="12" y="29"/>
                    </a:moveTo>
                    <a:cubicBezTo>
                      <a:pt x="22" y="29"/>
                      <a:pt x="31" y="25"/>
                      <a:pt x="31" y="11"/>
                    </a:cubicBezTo>
                    <a:cubicBezTo>
                      <a:pt x="31" y="11"/>
                      <a:pt x="31" y="11"/>
                      <a:pt x="31" y="11"/>
                    </a:cubicBezTo>
                    <a:cubicBezTo>
                      <a:pt x="31" y="11"/>
                      <a:pt x="31" y="11"/>
                      <a:pt x="31" y="11"/>
                    </a:cubicBezTo>
                    <a:cubicBezTo>
                      <a:pt x="31" y="3"/>
                      <a:pt x="36" y="0"/>
                      <a:pt x="4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8" y="0"/>
                      <a:pt x="53" y="3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25"/>
                      <a:pt x="62" y="29"/>
                      <a:pt x="73" y="29"/>
                    </a:cubicBezTo>
                    <a:cubicBezTo>
                      <a:pt x="73" y="29"/>
                      <a:pt x="73" y="29"/>
                      <a:pt x="73" y="29"/>
                    </a:cubicBezTo>
                    <a:cubicBezTo>
                      <a:pt x="80" y="29"/>
                      <a:pt x="84" y="36"/>
                      <a:pt x="84" y="41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36"/>
                      <a:pt x="4" y="29"/>
                      <a:pt x="11" y="29"/>
                    </a:cubicBezTo>
                    <a:lnTo>
                      <a:pt x="12" y="29"/>
                    </a:lnTo>
                    <a:close/>
                    <a:moveTo>
                      <a:pt x="42" y="6"/>
                    </a:moveTo>
                    <a:cubicBezTo>
                      <a:pt x="40" y="6"/>
                      <a:pt x="38" y="8"/>
                      <a:pt x="38" y="10"/>
                    </a:cubicBezTo>
                    <a:cubicBezTo>
                      <a:pt x="38" y="13"/>
                      <a:pt x="40" y="15"/>
                      <a:pt x="42" y="15"/>
                    </a:cubicBezTo>
                    <a:cubicBezTo>
                      <a:pt x="45" y="15"/>
                      <a:pt x="47" y="13"/>
                      <a:pt x="47" y="10"/>
                    </a:cubicBezTo>
                    <a:cubicBezTo>
                      <a:pt x="47" y="8"/>
                      <a:pt x="45" y="6"/>
                      <a:pt x="42" y="6"/>
                    </a:cubicBezTo>
                    <a:close/>
                  </a:path>
                </a:pathLst>
              </a:custGeom>
              <a:grpFill/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/>
              <p:cNvSpPr>
                <a:spLocks/>
              </p:cNvSpPr>
              <p:nvPr/>
            </p:nvSpPr>
            <p:spPr bwMode="auto">
              <a:xfrm>
                <a:off x="4257675" y="985838"/>
                <a:ext cx="493713" cy="454025"/>
              </a:xfrm>
              <a:custGeom>
                <a:avLst/>
                <a:gdLst>
                  <a:gd name="T0" fmla="*/ 29 w 76"/>
                  <a:gd name="T1" fmla="*/ 69 h 70"/>
                  <a:gd name="T2" fmla="*/ 0 w 76"/>
                  <a:gd name="T3" fmla="*/ 41 h 70"/>
                  <a:gd name="T4" fmla="*/ 0 w 76"/>
                  <a:gd name="T5" fmla="*/ 40 h 70"/>
                  <a:gd name="T6" fmla="*/ 0 w 76"/>
                  <a:gd name="T7" fmla="*/ 40 h 70"/>
                  <a:gd name="T8" fmla="*/ 0 w 76"/>
                  <a:gd name="T9" fmla="*/ 39 h 70"/>
                  <a:gd name="T10" fmla="*/ 0 w 76"/>
                  <a:gd name="T11" fmla="*/ 39 h 70"/>
                  <a:gd name="T12" fmla="*/ 13 w 76"/>
                  <a:gd name="T13" fmla="*/ 27 h 70"/>
                  <a:gd name="T14" fmla="*/ 14 w 76"/>
                  <a:gd name="T15" fmla="*/ 26 h 70"/>
                  <a:gd name="T16" fmla="*/ 14 w 76"/>
                  <a:gd name="T17" fmla="*/ 26 h 70"/>
                  <a:gd name="T18" fmla="*/ 15 w 76"/>
                  <a:gd name="T19" fmla="*/ 27 h 70"/>
                  <a:gd name="T20" fmla="*/ 15 w 76"/>
                  <a:gd name="T21" fmla="*/ 27 h 70"/>
                  <a:gd name="T22" fmla="*/ 29 w 76"/>
                  <a:gd name="T23" fmla="*/ 43 h 70"/>
                  <a:gd name="T24" fmla="*/ 55 w 76"/>
                  <a:gd name="T25" fmla="*/ 0 h 70"/>
                  <a:gd name="T26" fmla="*/ 55 w 76"/>
                  <a:gd name="T27" fmla="*/ 0 h 70"/>
                  <a:gd name="T28" fmla="*/ 55 w 76"/>
                  <a:gd name="T29" fmla="*/ 0 h 70"/>
                  <a:gd name="T30" fmla="*/ 75 w 76"/>
                  <a:gd name="T31" fmla="*/ 0 h 70"/>
                  <a:gd name="T32" fmla="*/ 76 w 76"/>
                  <a:gd name="T33" fmla="*/ 0 h 70"/>
                  <a:gd name="T34" fmla="*/ 76 w 76"/>
                  <a:gd name="T35" fmla="*/ 0 h 70"/>
                  <a:gd name="T36" fmla="*/ 76 w 76"/>
                  <a:gd name="T37" fmla="*/ 2 h 70"/>
                  <a:gd name="T38" fmla="*/ 76 w 76"/>
                  <a:gd name="T39" fmla="*/ 2 h 70"/>
                  <a:gd name="T40" fmla="*/ 31 w 76"/>
                  <a:gd name="T41" fmla="*/ 69 h 70"/>
                  <a:gd name="T42" fmla="*/ 30 w 76"/>
                  <a:gd name="T43" fmla="*/ 70 h 70"/>
                  <a:gd name="T44" fmla="*/ 30 w 76"/>
                  <a:gd name="T45" fmla="*/ 70 h 70"/>
                  <a:gd name="T46" fmla="*/ 30 w 76"/>
                  <a:gd name="T47" fmla="*/ 70 h 70"/>
                  <a:gd name="T48" fmla="*/ 30 w 76"/>
                  <a:gd name="T49" fmla="*/ 70 h 70"/>
                  <a:gd name="T50" fmla="*/ 29 w 76"/>
                  <a:gd name="T51" fmla="*/ 69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6" h="70">
                    <a:moveTo>
                      <a:pt x="29" y="69"/>
                    </a:moveTo>
                    <a:cubicBezTo>
                      <a:pt x="0" y="41"/>
                      <a:pt x="0" y="41"/>
                      <a:pt x="0" y="41"/>
                    </a:cubicBezTo>
                    <a:cubicBezTo>
                      <a:pt x="0" y="41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39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1"/>
                      <a:pt x="76" y="1"/>
                      <a:pt x="76" y="2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31" y="69"/>
                      <a:pt x="31" y="69"/>
                      <a:pt x="31" y="69"/>
                    </a:cubicBezTo>
                    <a:cubicBezTo>
                      <a:pt x="31" y="69"/>
                      <a:pt x="30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0"/>
                      <a:pt x="30" y="70"/>
                      <a:pt x="30" y="70"/>
                    </a:cubicBezTo>
                    <a:cubicBezTo>
                      <a:pt x="30" y="70"/>
                      <a:pt x="29" y="70"/>
                      <a:pt x="29" y="69"/>
                    </a:cubicBezTo>
                    <a:close/>
                  </a:path>
                </a:pathLst>
              </a:custGeom>
              <a:grpFill/>
              <a:ln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" name="Content Placeholder 2"/>
          <p:cNvSpPr txBox="1">
            <a:spLocks/>
          </p:cNvSpPr>
          <p:nvPr/>
        </p:nvSpPr>
        <p:spPr>
          <a:xfrm>
            <a:off x="365143" y="4345449"/>
            <a:ext cx="11435445" cy="121378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vert="horz" lIns="0" tIns="0" rIns="0" bIns="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r">
              <a:buNone/>
            </a:pPr>
            <a:r>
              <a:rPr lang="en-GB" sz="2400" b="1" dirty="0"/>
              <a:t>   South Africa represents the largest HIV treatment program in the world	</a:t>
            </a:r>
          </a:p>
        </p:txBody>
      </p:sp>
      <p:sp>
        <p:nvSpPr>
          <p:cNvPr id="57" name="Freeform 56"/>
          <p:cNvSpPr>
            <a:spLocks noChangeAspect="1"/>
          </p:cNvSpPr>
          <p:nvPr/>
        </p:nvSpPr>
        <p:spPr bwMode="auto">
          <a:xfrm>
            <a:off x="789814" y="4453567"/>
            <a:ext cx="1282565" cy="997550"/>
          </a:xfrm>
          <a:custGeom>
            <a:avLst/>
            <a:gdLst>
              <a:gd name="T0" fmla="*/ 1106 w 1207"/>
              <a:gd name="T1" fmla="*/ 284 h 969"/>
              <a:gd name="T2" fmla="*/ 1056 w 1207"/>
              <a:gd name="T3" fmla="*/ 335 h 969"/>
              <a:gd name="T4" fmla="*/ 1056 w 1207"/>
              <a:gd name="T5" fmla="*/ 391 h 969"/>
              <a:gd name="T6" fmla="*/ 1116 w 1207"/>
              <a:gd name="T7" fmla="*/ 414 h 969"/>
              <a:gd name="T8" fmla="*/ 1161 w 1207"/>
              <a:gd name="T9" fmla="*/ 377 h 969"/>
              <a:gd name="T10" fmla="*/ 1194 w 1207"/>
              <a:gd name="T11" fmla="*/ 381 h 969"/>
              <a:gd name="T12" fmla="*/ 1192 w 1207"/>
              <a:gd name="T13" fmla="*/ 412 h 969"/>
              <a:gd name="T14" fmla="*/ 1158 w 1207"/>
              <a:gd name="T15" fmla="*/ 505 h 969"/>
              <a:gd name="T16" fmla="*/ 1108 w 1207"/>
              <a:gd name="T17" fmla="*/ 541 h 969"/>
              <a:gd name="T18" fmla="*/ 1074 w 1207"/>
              <a:gd name="T19" fmla="*/ 576 h 969"/>
              <a:gd name="T20" fmla="*/ 1041 w 1207"/>
              <a:gd name="T21" fmla="*/ 622 h 969"/>
              <a:gd name="T22" fmla="*/ 988 w 1207"/>
              <a:gd name="T23" fmla="*/ 685 h 969"/>
              <a:gd name="T24" fmla="*/ 925 w 1207"/>
              <a:gd name="T25" fmla="*/ 746 h 969"/>
              <a:gd name="T26" fmla="*/ 858 w 1207"/>
              <a:gd name="T27" fmla="*/ 803 h 969"/>
              <a:gd name="T28" fmla="*/ 784 w 1207"/>
              <a:gd name="T29" fmla="*/ 858 h 969"/>
              <a:gd name="T30" fmla="*/ 692 w 1207"/>
              <a:gd name="T31" fmla="*/ 894 h 969"/>
              <a:gd name="T32" fmla="*/ 644 w 1207"/>
              <a:gd name="T33" fmla="*/ 896 h 969"/>
              <a:gd name="T34" fmla="*/ 583 w 1207"/>
              <a:gd name="T35" fmla="*/ 923 h 969"/>
              <a:gd name="T36" fmla="*/ 471 w 1207"/>
              <a:gd name="T37" fmla="*/ 913 h 969"/>
              <a:gd name="T38" fmla="*/ 427 w 1207"/>
              <a:gd name="T39" fmla="*/ 915 h 969"/>
              <a:gd name="T40" fmla="*/ 368 w 1207"/>
              <a:gd name="T41" fmla="*/ 938 h 969"/>
              <a:gd name="T42" fmla="*/ 324 w 1207"/>
              <a:gd name="T43" fmla="*/ 940 h 969"/>
              <a:gd name="T44" fmla="*/ 280 w 1207"/>
              <a:gd name="T45" fmla="*/ 950 h 969"/>
              <a:gd name="T46" fmla="*/ 230 w 1207"/>
              <a:gd name="T47" fmla="*/ 969 h 969"/>
              <a:gd name="T48" fmla="*/ 181 w 1207"/>
              <a:gd name="T49" fmla="*/ 940 h 969"/>
              <a:gd name="T50" fmla="*/ 147 w 1207"/>
              <a:gd name="T51" fmla="*/ 919 h 969"/>
              <a:gd name="T52" fmla="*/ 122 w 1207"/>
              <a:gd name="T53" fmla="*/ 927 h 969"/>
              <a:gd name="T54" fmla="*/ 129 w 1207"/>
              <a:gd name="T55" fmla="*/ 887 h 969"/>
              <a:gd name="T56" fmla="*/ 95 w 1207"/>
              <a:gd name="T57" fmla="*/ 822 h 969"/>
              <a:gd name="T58" fmla="*/ 120 w 1207"/>
              <a:gd name="T59" fmla="*/ 755 h 969"/>
              <a:gd name="T60" fmla="*/ 80 w 1207"/>
              <a:gd name="T61" fmla="*/ 686 h 969"/>
              <a:gd name="T62" fmla="*/ 34 w 1207"/>
              <a:gd name="T63" fmla="*/ 604 h 969"/>
              <a:gd name="T64" fmla="*/ 9 w 1207"/>
              <a:gd name="T65" fmla="*/ 528 h 969"/>
              <a:gd name="T66" fmla="*/ 15 w 1207"/>
              <a:gd name="T67" fmla="*/ 471 h 969"/>
              <a:gd name="T68" fmla="*/ 68 w 1207"/>
              <a:gd name="T69" fmla="*/ 490 h 969"/>
              <a:gd name="T70" fmla="*/ 124 w 1207"/>
              <a:gd name="T71" fmla="*/ 517 h 969"/>
              <a:gd name="T72" fmla="*/ 188 w 1207"/>
              <a:gd name="T73" fmla="*/ 519 h 969"/>
              <a:gd name="T74" fmla="*/ 238 w 1207"/>
              <a:gd name="T75" fmla="*/ 488 h 969"/>
              <a:gd name="T76" fmla="*/ 282 w 1207"/>
              <a:gd name="T77" fmla="*/ 231 h 969"/>
              <a:gd name="T78" fmla="*/ 314 w 1207"/>
              <a:gd name="T79" fmla="*/ 292 h 969"/>
              <a:gd name="T80" fmla="*/ 301 w 1207"/>
              <a:gd name="T81" fmla="*/ 347 h 969"/>
              <a:gd name="T82" fmla="*/ 351 w 1207"/>
              <a:gd name="T83" fmla="*/ 364 h 969"/>
              <a:gd name="T84" fmla="*/ 438 w 1207"/>
              <a:gd name="T85" fmla="*/ 320 h 969"/>
              <a:gd name="T86" fmla="*/ 486 w 1207"/>
              <a:gd name="T87" fmla="*/ 250 h 969"/>
              <a:gd name="T88" fmla="*/ 551 w 1207"/>
              <a:gd name="T89" fmla="*/ 278 h 969"/>
              <a:gd name="T90" fmla="*/ 621 w 1207"/>
              <a:gd name="T91" fmla="*/ 278 h 969"/>
              <a:gd name="T92" fmla="*/ 675 w 1207"/>
              <a:gd name="T93" fmla="*/ 271 h 969"/>
              <a:gd name="T94" fmla="*/ 704 w 1207"/>
              <a:gd name="T95" fmla="*/ 210 h 969"/>
              <a:gd name="T96" fmla="*/ 744 w 1207"/>
              <a:gd name="T97" fmla="*/ 194 h 969"/>
              <a:gd name="T98" fmla="*/ 782 w 1207"/>
              <a:gd name="T99" fmla="*/ 147 h 969"/>
              <a:gd name="T100" fmla="*/ 824 w 1207"/>
              <a:gd name="T101" fmla="*/ 107 h 969"/>
              <a:gd name="T102" fmla="*/ 885 w 1207"/>
              <a:gd name="T103" fmla="*/ 42 h 969"/>
              <a:gd name="T104" fmla="*/ 927 w 1207"/>
              <a:gd name="T105" fmla="*/ 38 h 969"/>
              <a:gd name="T106" fmla="*/ 1003 w 1207"/>
              <a:gd name="T107" fmla="*/ 4 h 969"/>
              <a:gd name="T108" fmla="*/ 1072 w 1207"/>
              <a:gd name="T109" fmla="*/ 21 h 969"/>
              <a:gd name="T110" fmla="*/ 1112 w 1207"/>
              <a:gd name="T111" fmla="*/ 21 h 969"/>
              <a:gd name="T112" fmla="*/ 1125 w 1207"/>
              <a:gd name="T113" fmla="*/ 99 h 969"/>
              <a:gd name="T114" fmla="*/ 1146 w 1207"/>
              <a:gd name="T115" fmla="*/ 147 h 969"/>
              <a:gd name="T116" fmla="*/ 1152 w 1207"/>
              <a:gd name="T117" fmla="*/ 196 h 969"/>
              <a:gd name="T118" fmla="*/ 1146 w 1207"/>
              <a:gd name="T119" fmla="*/ 244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7" h="969">
                <a:moveTo>
                  <a:pt x="1138" y="299"/>
                </a:moveTo>
                <a:lnTo>
                  <a:pt x="1138" y="299"/>
                </a:lnTo>
                <a:lnTo>
                  <a:pt x="1135" y="299"/>
                </a:lnTo>
                <a:lnTo>
                  <a:pt x="1131" y="297"/>
                </a:lnTo>
                <a:lnTo>
                  <a:pt x="1127" y="293"/>
                </a:lnTo>
                <a:lnTo>
                  <a:pt x="1121" y="292"/>
                </a:lnTo>
                <a:lnTo>
                  <a:pt x="1119" y="290"/>
                </a:lnTo>
                <a:lnTo>
                  <a:pt x="1116" y="286"/>
                </a:lnTo>
                <a:lnTo>
                  <a:pt x="1110" y="284"/>
                </a:lnTo>
                <a:lnTo>
                  <a:pt x="1106" y="284"/>
                </a:lnTo>
                <a:lnTo>
                  <a:pt x="1106" y="284"/>
                </a:lnTo>
                <a:lnTo>
                  <a:pt x="1100" y="284"/>
                </a:lnTo>
                <a:lnTo>
                  <a:pt x="1096" y="286"/>
                </a:lnTo>
                <a:lnTo>
                  <a:pt x="1091" y="290"/>
                </a:lnTo>
                <a:lnTo>
                  <a:pt x="1087" y="293"/>
                </a:lnTo>
                <a:lnTo>
                  <a:pt x="1081" y="297"/>
                </a:lnTo>
                <a:lnTo>
                  <a:pt x="1075" y="303"/>
                </a:lnTo>
                <a:lnTo>
                  <a:pt x="1072" y="309"/>
                </a:lnTo>
                <a:lnTo>
                  <a:pt x="1068" y="314"/>
                </a:lnTo>
                <a:lnTo>
                  <a:pt x="1064" y="322"/>
                </a:lnTo>
                <a:lnTo>
                  <a:pt x="1060" y="328"/>
                </a:lnTo>
                <a:lnTo>
                  <a:pt x="1056" y="335"/>
                </a:lnTo>
                <a:lnTo>
                  <a:pt x="1053" y="343"/>
                </a:lnTo>
                <a:lnTo>
                  <a:pt x="1051" y="349"/>
                </a:lnTo>
                <a:lnTo>
                  <a:pt x="1049" y="355"/>
                </a:lnTo>
                <a:lnTo>
                  <a:pt x="1049" y="362"/>
                </a:lnTo>
                <a:lnTo>
                  <a:pt x="1047" y="366"/>
                </a:lnTo>
                <a:lnTo>
                  <a:pt x="1047" y="366"/>
                </a:lnTo>
                <a:lnTo>
                  <a:pt x="1049" y="372"/>
                </a:lnTo>
                <a:lnTo>
                  <a:pt x="1049" y="377"/>
                </a:lnTo>
                <a:lnTo>
                  <a:pt x="1051" y="383"/>
                </a:lnTo>
                <a:lnTo>
                  <a:pt x="1054" y="387"/>
                </a:lnTo>
                <a:lnTo>
                  <a:pt x="1056" y="391"/>
                </a:lnTo>
                <a:lnTo>
                  <a:pt x="1060" y="395"/>
                </a:lnTo>
                <a:lnTo>
                  <a:pt x="1064" y="398"/>
                </a:lnTo>
                <a:lnTo>
                  <a:pt x="1070" y="402"/>
                </a:lnTo>
                <a:lnTo>
                  <a:pt x="1074" y="404"/>
                </a:lnTo>
                <a:lnTo>
                  <a:pt x="1079" y="406"/>
                </a:lnTo>
                <a:lnTo>
                  <a:pt x="1085" y="408"/>
                </a:lnTo>
                <a:lnTo>
                  <a:pt x="1091" y="412"/>
                </a:lnTo>
                <a:lnTo>
                  <a:pt x="1096" y="412"/>
                </a:lnTo>
                <a:lnTo>
                  <a:pt x="1102" y="414"/>
                </a:lnTo>
                <a:lnTo>
                  <a:pt x="1110" y="414"/>
                </a:lnTo>
                <a:lnTo>
                  <a:pt x="1116" y="414"/>
                </a:lnTo>
                <a:lnTo>
                  <a:pt x="1116" y="414"/>
                </a:lnTo>
                <a:lnTo>
                  <a:pt x="1125" y="412"/>
                </a:lnTo>
                <a:lnTo>
                  <a:pt x="1133" y="410"/>
                </a:lnTo>
                <a:lnTo>
                  <a:pt x="1138" y="406"/>
                </a:lnTo>
                <a:lnTo>
                  <a:pt x="1144" y="400"/>
                </a:lnTo>
                <a:lnTo>
                  <a:pt x="1148" y="393"/>
                </a:lnTo>
                <a:lnTo>
                  <a:pt x="1152" y="387"/>
                </a:lnTo>
                <a:lnTo>
                  <a:pt x="1156" y="381"/>
                </a:lnTo>
                <a:lnTo>
                  <a:pt x="1159" y="376"/>
                </a:lnTo>
                <a:lnTo>
                  <a:pt x="1159" y="376"/>
                </a:lnTo>
                <a:lnTo>
                  <a:pt x="1161" y="377"/>
                </a:lnTo>
                <a:lnTo>
                  <a:pt x="1163" y="377"/>
                </a:lnTo>
                <a:lnTo>
                  <a:pt x="1165" y="379"/>
                </a:lnTo>
                <a:lnTo>
                  <a:pt x="1169" y="381"/>
                </a:lnTo>
                <a:lnTo>
                  <a:pt x="1171" y="381"/>
                </a:lnTo>
                <a:lnTo>
                  <a:pt x="1175" y="381"/>
                </a:lnTo>
                <a:lnTo>
                  <a:pt x="1178" y="381"/>
                </a:lnTo>
                <a:lnTo>
                  <a:pt x="1182" y="381"/>
                </a:lnTo>
                <a:lnTo>
                  <a:pt x="1182" y="381"/>
                </a:lnTo>
                <a:lnTo>
                  <a:pt x="1188" y="381"/>
                </a:lnTo>
                <a:lnTo>
                  <a:pt x="1190" y="381"/>
                </a:lnTo>
                <a:lnTo>
                  <a:pt x="1194" y="381"/>
                </a:lnTo>
                <a:lnTo>
                  <a:pt x="1198" y="379"/>
                </a:lnTo>
                <a:lnTo>
                  <a:pt x="1199" y="377"/>
                </a:lnTo>
                <a:lnTo>
                  <a:pt x="1203" y="377"/>
                </a:lnTo>
                <a:lnTo>
                  <a:pt x="1205" y="376"/>
                </a:lnTo>
                <a:lnTo>
                  <a:pt x="1207" y="374"/>
                </a:lnTo>
                <a:lnTo>
                  <a:pt x="1207" y="374"/>
                </a:lnTo>
                <a:lnTo>
                  <a:pt x="1203" y="381"/>
                </a:lnTo>
                <a:lnTo>
                  <a:pt x="1199" y="389"/>
                </a:lnTo>
                <a:lnTo>
                  <a:pt x="1198" y="396"/>
                </a:lnTo>
                <a:lnTo>
                  <a:pt x="1196" y="404"/>
                </a:lnTo>
                <a:lnTo>
                  <a:pt x="1192" y="412"/>
                </a:lnTo>
                <a:lnTo>
                  <a:pt x="1190" y="421"/>
                </a:lnTo>
                <a:lnTo>
                  <a:pt x="1188" y="429"/>
                </a:lnTo>
                <a:lnTo>
                  <a:pt x="1186" y="438"/>
                </a:lnTo>
                <a:lnTo>
                  <a:pt x="1182" y="446"/>
                </a:lnTo>
                <a:lnTo>
                  <a:pt x="1180" y="456"/>
                </a:lnTo>
                <a:lnTo>
                  <a:pt x="1178" y="463"/>
                </a:lnTo>
                <a:lnTo>
                  <a:pt x="1175" y="473"/>
                </a:lnTo>
                <a:lnTo>
                  <a:pt x="1171" y="480"/>
                </a:lnTo>
                <a:lnTo>
                  <a:pt x="1167" y="488"/>
                </a:lnTo>
                <a:lnTo>
                  <a:pt x="1163" y="498"/>
                </a:lnTo>
                <a:lnTo>
                  <a:pt x="1158" y="505"/>
                </a:lnTo>
                <a:lnTo>
                  <a:pt x="1158" y="505"/>
                </a:lnTo>
                <a:lnTo>
                  <a:pt x="1154" y="509"/>
                </a:lnTo>
                <a:lnTo>
                  <a:pt x="1148" y="515"/>
                </a:lnTo>
                <a:lnTo>
                  <a:pt x="1142" y="519"/>
                </a:lnTo>
                <a:lnTo>
                  <a:pt x="1137" y="522"/>
                </a:lnTo>
                <a:lnTo>
                  <a:pt x="1131" y="526"/>
                </a:lnTo>
                <a:lnTo>
                  <a:pt x="1123" y="530"/>
                </a:lnTo>
                <a:lnTo>
                  <a:pt x="1117" y="534"/>
                </a:lnTo>
                <a:lnTo>
                  <a:pt x="1114" y="536"/>
                </a:lnTo>
                <a:lnTo>
                  <a:pt x="1114" y="536"/>
                </a:lnTo>
                <a:lnTo>
                  <a:pt x="1108" y="541"/>
                </a:lnTo>
                <a:lnTo>
                  <a:pt x="1104" y="545"/>
                </a:lnTo>
                <a:lnTo>
                  <a:pt x="1100" y="549"/>
                </a:lnTo>
                <a:lnTo>
                  <a:pt x="1098" y="553"/>
                </a:lnTo>
                <a:lnTo>
                  <a:pt x="1096" y="557"/>
                </a:lnTo>
                <a:lnTo>
                  <a:pt x="1093" y="561"/>
                </a:lnTo>
                <a:lnTo>
                  <a:pt x="1089" y="564"/>
                </a:lnTo>
                <a:lnTo>
                  <a:pt x="1083" y="568"/>
                </a:lnTo>
                <a:lnTo>
                  <a:pt x="1083" y="568"/>
                </a:lnTo>
                <a:lnTo>
                  <a:pt x="1081" y="568"/>
                </a:lnTo>
                <a:lnTo>
                  <a:pt x="1077" y="572"/>
                </a:lnTo>
                <a:lnTo>
                  <a:pt x="1074" y="576"/>
                </a:lnTo>
                <a:lnTo>
                  <a:pt x="1070" y="582"/>
                </a:lnTo>
                <a:lnTo>
                  <a:pt x="1066" y="585"/>
                </a:lnTo>
                <a:lnTo>
                  <a:pt x="1062" y="591"/>
                </a:lnTo>
                <a:lnTo>
                  <a:pt x="1060" y="595"/>
                </a:lnTo>
                <a:lnTo>
                  <a:pt x="1056" y="599"/>
                </a:lnTo>
                <a:lnTo>
                  <a:pt x="1056" y="599"/>
                </a:lnTo>
                <a:lnTo>
                  <a:pt x="1054" y="604"/>
                </a:lnTo>
                <a:lnTo>
                  <a:pt x="1051" y="610"/>
                </a:lnTo>
                <a:lnTo>
                  <a:pt x="1049" y="614"/>
                </a:lnTo>
                <a:lnTo>
                  <a:pt x="1045" y="618"/>
                </a:lnTo>
                <a:lnTo>
                  <a:pt x="1041" y="622"/>
                </a:lnTo>
                <a:lnTo>
                  <a:pt x="1037" y="624"/>
                </a:lnTo>
                <a:lnTo>
                  <a:pt x="1034" y="627"/>
                </a:lnTo>
                <a:lnTo>
                  <a:pt x="1030" y="631"/>
                </a:lnTo>
                <a:lnTo>
                  <a:pt x="1030" y="631"/>
                </a:lnTo>
                <a:lnTo>
                  <a:pt x="1022" y="639"/>
                </a:lnTo>
                <a:lnTo>
                  <a:pt x="1016" y="646"/>
                </a:lnTo>
                <a:lnTo>
                  <a:pt x="1011" y="654"/>
                </a:lnTo>
                <a:lnTo>
                  <a:pt x="1005" y="662"/>
                </a:lnTo>
                <a:lnTo>
                  <a:pt x="999" y="669"/>
                </a:lnTo>
                <a:lnTo>
                  <a:pt x="993" y="677"/>
                </a:lnTo>
                <a:lnTo>
                  <a:pt x="988" y="685"/>
                </a:lnTo>
                <a:lnTo>
                  <a:pt x="984" y="692"/>
                </a:lnTo>
                <a:lnTo>
                  <a:pt x="978" y="698"/>
                </a:lnTo>
                <a:lnTo>
                  <a:pt x="972" y="706"/>
                </a:lnTo>
                <a:lnTo>
                  <a:pt x="967" y="711"/>
                </a:lnTo>
                <a:lnTo>
                  <a:pt x="961" y="717"/>
                </a:lnTo>
                <a:lnTo>
                  <a:pt x="955" y="723"/>
                </a:lnTo>
                <a:lnTo>
                  <a:pt x="948" y="728"/>
                </a:lnTo>
                <a:lnTo>
                  <a:pt x="940" y="734"/>
                </a:lnTo>
                <a:lnTo>
                  <a:pt x="932" y="738"/>
                </a:lnTo>
                <a:lnTo>
                  <a:pt x="932" y="738"/>
                </a:lnTo>
                <a:lnTo>
                  <a:pt x="925" y="746"/>
                </a:lnTo>
                <a:lnTo>
                  <a:pt x="919" y="751"/>
                </a:lnTo>
                <a:lnTo>
                  <a:pt x="913" y="757"/>
                </a:lnTo>
                <a:lnTo>
                  <a:pt x="908" y="763"/>
                </a:lnTo>
                <a:lnTo>
                  <a:pt x="900" y="769"/>
                </a:lnTo>
                <a:lnTo>
                  <a:pt x="894" y="774"/>
                </a:lnTo>
                <a:lnTo>
                  <a:pt x="889" y="778"/>
                </a:lnTo>
                <a:lnTo>
                  <a:pt x="883" y="784"/>
                </a:lnTo>
                <a:lnTo>
                  <a:pt x="877" y="788"/>
                </a:lnTo>
                <a:lnTo>
                  <a:pt x="869" y="793"/>
                </a:lnTo>
                <a:lnTo>
                  <a:pt x="864" y="797"/>
                </a:lnTo>
                <a:lnTo>
                  <a:pt x="858" y="803"/>
                </a:lnTo>
                <a:lnTo>
                  <a:pt x="850" y="807"/>
                </a:lnTo>
                <a:lnTo>
                  <a:pt x="845" y="812"/>
                </a:lnTo>
                <a:lnTo>
                  <a:pt x="837" y="816"/>
                </a:lnTo>
                <a:lnTo>
                  <a:pt x="829" y="822"/>
                </a:lnTo>
                <a:lnTo>
                  <a:pt x="829" y="822"/>
                </a:lnTo>
                <a:lnTo>
                  <a:pt x="822" y="828"/>
                </a:lnTo>
                <a:lnTo>
                  <a:pt x="812" y="833"/>
                </a:lnTo>
                <a:lnTo>
                  <a:pt x="805" y="839"/>
                </a:lnTo>
                <a:lnTo>
                  <a:pt x="799" y="845"/>
                </a:lnTo>
                <a:lnTo>
                  <a:pt x="791" y="852"/>
                </a:lnTo>
                <a:lnTo>
                  <a:pt x="784" y="858"/>
                </a:lnTo>
                <a:lnTo>
                  <a:pt x="776" y="864"/>
                </a:lnTo>
                <a:lnTo>
                  <a:pt x="768" y="870"/>
                </a:lnTo>
                <a:lnTo>
                  <a:pt x="761" y="875"/>
                </a:lnTo>
                <a:lnTo>
                  <a:pt x="753" y="879"/>
                </a:lnTo>
                <a:lnTo>
                  <a:pt x="745" y="885"/>
                </a:lnTo>
                <a:lnTo>
                  <a:pt x="736" y="889"/>
                </a:lnTo>
                <a:lnTo>
                  <a:pt x="726" y="891"/>
                </a:lnTo>
                <a:lnTo>
                  <a:pt x="715" y="893"/>
                </a:lnTo>
                <a:lnTo>
                  <a:pt x="704" y="894"/>
                </a:lnTo>
                <a:lnTo>
                  <a:pt x="692" y="894"/>
                </a:lnTo>
                <a:lnTo>
                  <a:pt x="692" y="894"/>
                </a:lnTo>
                <a:lnTo>
                  <a:pt x="686" y="894"/>
                </a:lnTo>
                <a:lnTo>
                  <a:pt x="681" y="894"/>
                </a:lnTo>
                <a:lnTo>
                  <a:pt x="677" y="894"/>
                </a:lnTo>
                <a:lnTo>
                  <a:pt x="671" y="894"/>
                </a:lnTo>
                <a:lnTo>
                  <a:pt x="667" y="894"/>
                </a:lnTo>
                <a:lnTo>
                  <a:pt x="662" y="894"/>
                </a:lnTo>
                <a:lnTo>
                  <a:pt x="660" y="894"/>
                </a:lnTo>
                <a:lnTo>
                  <a:pt x="656" y="894"/>
                </a:lnTo>
                <a:lnTo>
                  <a:pt x="656" y="894"/>
                </a:lnTo>
                <a:lnTo>
                  <a:pt x="650" y="894"/>
                </a:lnTo>
                <a:lnTo>
                  <a:pt x="644" y="896"/>
                </a:lnTo>
                <a:lnTo>
                  <a:pt x="639" y="898"/>
                </a:lnTo>
                <a:lnTo>
                  <a:pt x="633" y="900"/>
                </a:lnTo>
                <a:lnTo>
                  <a:pt x="627" y="902"/>
                </a:lnTo>
                <a:lnTo>
                  <a:pt x="621" y="904"/>
                </a:lnTo>
                <a:lnTo>
                  <a:pt x="618" y="908"/>
                </a:lnTo>
                <a:lnTo>
                  <a:pt x="612" y="910"/>
                </a:lnTo>
                <a:lnTo>
                  <a:pt x="606" y="913"/>
                </a:lnTo>
                <a:lnTo>
                  <a:pt x="601" y="917"/>
                </a:lnTo>
                <a:lnTo>
                  <a:pt x="595" y="919"/>
                </a:lnTo>
                <a:lnTo>
                  <a:pt x="589" y="921"/>
                </a:lnTo>
                <a:lnTo>
                  <a:pt x="583" y="923"/>
                </a:lnTo>
                <a:lnTo>
                  <a:pt x="578" y="925"/>
                </a:lnTo>
                <a:lnTo>
                  <a:pt x="572" y="927"/>
                </a:lnTo>
                <a:lnTo>
                  <a:pt x="566" y="927"/>
                </a:lnTo>
                <a:lnTo>
                  <a:pt x="497" y="910"/>
                </a:lnTo>
                <a:lnTo>
                  <a:pt x="497" y="910"/>
                </a:lnTo>
                <a:lnTo>
                  <a:pt x="492" y="912"/>
                </a:lnTo>
                <a:lnTo>
                  <a:pt x="488" y="912"/>
                </a:lnTo>
                <a:lnTo>
                  <a:pt x="484" y="912"/>
                </a:lnTo>
                <a:lnTo>
                  <a:pt x="480" y="913"/>
                </a:lnTo>
                <a:lnTo>
                  <a:pt x="477" y="913"/>
                </a:lnTo>
                <a:lnTo>
                  <a:pt x="471" y="913"/>
                </a:lnTo>
                <a:lnTo>
                  <a:pt x="467" y="913"/>
                </a:lnTo>
                <a:lnTo>
                  <a:pt x="463" y="915"/>
                </a:lnTo>
                <a:lnTo>
                  <a:pt x="459" y="915"/>
                </a:lnTo>
                <a:lnTo>
                  <a:pt x="456" y="915"/>
                </a:lnTo>
                <a:lnTo>
                  <a:pt x="452" y="915"/>
                </a:lnTo>
                <a:lnTo>
                  <a:pt x="446" y="915"/>
                </a:lnTo>
                <a:lnTo>
                  <a:pt x="442" y="915"/>
                </a:lnTo>
                <a:lnTo>
                  <a:pt x="436" y="915"/>
                </a:lnTo>
                <a:lnTo>
                  <a:pt x="433" y="915"/>
                </a:lnTo>
                <a:lnTo>
                  <a:pt x="427" y="915"/>
                </a:lnTo>
                <a:lnTo>
                  <a:pt x="427" y="915"/>
                </a:lnTo>
                <a:lnTo>
                  <a:pt x="415" y="915"/>
                </a:lnTo>
                <a:lnTo>
                  <a:pt x="408" y="917"/>
                </a:lnTo>
                <a:lnTo>
                  <a:pt x="400" y="921"/>
                </a:lnTo>
                <a:lnTo>
                  <a:pt x="394" y="923"/>
                </a:lnTo>
                <a:lnTo>
                  <a:pt x="389" y="927"/>
                </a:lnTo>
                <a:lnTo>
                  <a:pt x="383" y="931"/>
                </a:lnTo>
                <a:lnTo>
                  <a:pt x="377" y="934"/>
                </a:lnTo>
                <a:lnTo>
                  <a:pt x="372" y="938"/>
                </a:lnTo>
                <a:lnTo>
                  <a:pt x="372" y="938"/>
                </a:lnTo>
                <a:lnTo>
                  <a:pt x="372" y="938"/>
                </a:lnTo>
                <a:lnTo>
                  <a:pt x="368" y="938"/>
                </a:lnTo>
                <a:lnTo>
                  <a:pt x="364" y="940"/>
                </a:lnTo>
                <a:lnTo>
                  <a:pt x="360" y="940"/>
                </a:lnTo>
                <a:lnTo>
                  <a:pt x="356" y="940"/>
                </a:lnTo>
                <a:lnTo>
                  <a:pt x="351" y="940"/>
                </a:lnTo>
                <a:lnTo>
                  <a:pt x="349" y="940"/>
                </a:lnTo>
                <a:lnTo>
                  <a:pt x="343" y="940"/>
                </a:lnTo>
                <a:lnTo>
                  <a:pt x="339" y="940"/>
                </a:lnTo>
                <a:lnTo>
                  <a:pt x="335" y="940"/>
                </a:lnTo>
                <a:lnTo>
                  <a:pt x="332" y="940"/>
                </a:lnTo>
                <a:lnTo>
                  <a:pt x="328" y="940"/>
                </a:lnTo>
                <a:lnTo>
                  <a:pt x="324" y="940"/>
                </a:lnTo>
                <a:lnTo>
                  <a:pt x="318" y="940"/>
                </a:lnTo>
                <a:lnTo>
                  <a:pt x="314" y="940"/>
                </a:lnTo>
                <a:lnTo>
                  <a:pt x="311" y="940"/>
                </a:lnTo>
                <a:lnTo>
                  <a:pt x="307" y="940"/>
                </a:lnTo>
                <a:lnTo>
                  <a:pt x="307" y="940"/>
                </a:lnTo>
                <a:lnTo>
                  <a:pt x="303" y="940"/>
                </a:lnTo>
                <a:lnTo>
                  <a:pt x="299" y="940"/>
                </a:lnTo>
                <a:lnTo>
                  <a:pt x="293" y="942"/>
                </a:lnTo>
                <a:lnTo>
                  <a:pt x="290" y="944"/>
                </a:lnTo>
                <a:lnTo>
                  <a:pt x="286" y="946"/>
                </a:lnTo>
                <a:lnTo>
                  <a:pt x="280" y="950"/>
                </a:lnTo>
                <a:lnTo>
                  <a:pt x="276" y="952"/>
                </a:lnTo>
                <a:lnTo>
                  <a:pt x="270" y="954"/>
                </a:lnTo>
                <a:lnTo>
                  <a:pt x="267" y="957"/>
                </a:lnTo>
                <a:lnTo>
                  <a:pt x="261" y="959"/>
                </a:lnTo>
                <a:lnTo>
                  <a:pt x="255" y="963"/>
                </a:lnTo>
                <a:lnTo>
                  <a:pt x="251" y="965"/>
                </a:lnTo>
                <a:lnTo>
                  <a:pt x="246" y="967"/>
                </a:lnTo>
                <a:lnTo>
                  <a:pt x="240" y="969"/>
                </a:lnTo>
                <a:lnTo>
                  <a:pt x="234" y="969"/>
                </a:lnTo>
                <a:lnTo>
                  <a:pt x="230" y="969"/>
                </a:lnTo>
                <a:lnTo>
                  <a:pt x="230" y="969"/>
                </a:lnTo>
                <a:lnTo>
                  <a:pt x="223" y="969"/>
                </a:lnTo>
                <a:lnTo>
                  <a:pt x="217" y="967"/>
                </a:lnTo>
                <a:lnTo>
                  <a:pt x="211" y="967"/>
                </a:lnTo>
                <a:lnTo>
                  <a:pt x="208" y="963"/>
                </a:lnTo>
                <a:lnTo>
                  <a:pt x="204" y="961"/>
                </a:lnTo>
                <a:lnTo>
                  <a:pt x="200" y="957"/>
                </a:lnTo>
                <a:lnTo>
                  <a:pt x="196" y="954"/>
                </a:lnTo>
                <a:lnTo>
                  <a:pt x="192" y="950"/>
                </a:lnTo>
                <a:lnTo>
                  <a:pt x="188" y="946"/>
                </a:lnTo>
                <a:lnTo>
                  <a:pt x="185" y="944"/>
                </a:lnTo>
                <a:lnTo>
                  <a:pt x="181" y="940"/>
                </a:lnTo>
                <a:lnTo>
                  <a:pt x="179" y="936"/>
                </a:lnTo>
                <a:lnTo>
                  <a:pt x="175" y="934"/>
                </a:lnTo>
                <a:lnTo>
                  <a:pt x="171" y="933"/>
                </a:lnTo>
                <a:lnTo>
                  <a:pt x="166" y="933"/>
                </a:lnTo>
                <a:lnTo>
                  <a:pt x="162" y="931"/>
                </a:lnTo>
                <a:lnTo>
                  <a:pt x="162" y="931"/>
                </a:lnTo>
                <a:lnTo>
                  <a:pt x="158" y="931"/>
                </a:lnTo>
                <a:lnTo>
                  <a:pt x="154" y="929"/>
                </a:lnTo>
                <a:lnTo>
                  <a:pt x="152" y="925"/>
                </a:lnTo>
                <a:lnTo>
                  <a:pt x="148" y="923"/>
                </a:lnTo>
                <a:lnTo>
                  <a:pt x="147" y="919"/>
                </a:lnTo>
                <a:lnTo>
                  <a:pt x="145" y="915"/>
                </a:lnTo>
                <a:lnTo>
                  <a:pt x="141" y="913"/>
                </a:lnTo>
                <a:lnTo>
                  <a:pt x="137" y="913"/>
                </a:lnTo>
                <a:lnTo>
                  <a:pt x="137" y="913"/>
                </a:lnTo>
                <a:lnTo>
                  <a:pt x="135" y="913"/>
                </a:lnTo>
                <a:lnTo>
                  <a:pt x="131" y="915"/>
                </a:lnTo>
                <a:lnTo>
                  <a:pt x="129" y="917"/>
                </a:lnTo>
                <a:lnTo>
                  <a:pt x="127" y="919"/>
                </a:lnTo>
                <a:lnTo>
                  <a:pt x="126" y="921"/>
                </a:lnTo>
                <a:lnTo>
                  <a:pt x="124" y="925"/>
                </a:lnTo>
                <a:lnTo>
                  <a:pt x="122" y="927"/>
                </a:lnTo>
                <a:lnTo>
                  <a:pt x="120" y="929"/>
                </a:lnTo>
                <a:lnTo>
                  <a:pt x="120" y="908"/>
                </a:lnTo>
                <a:lnTo>
                  <a:pt x="120" y="908"/>
                </a:lnTo>
                <a:lnTo>
                  <a:pt x="122" y="906"/>
                </a:lnTo>
                <a:lnTo>
                  <a:pt x="122" y="902"/>
                </a:lnTo>
                <a:lnTo>
                  <a:pt x="124" y="900"/>
                </a:lnTo>
                <a:lnTo>
                  <a:pt x="126" y="896"/>
                </a:lnTo>
                <a:lnTo>
                  <a:pt x="127" y="894"/>
                </a:lnTo>
                <a:lnTo>
                  <a:pt x="127" y="891"/>
                </a:lnTo>
                <a:lnTo>
                  <a:pt x="129" y="889"/>
                </a:lnTo>
                <a:lnTo>
                  <a:pt x="129" y="887"/>
                </a:lnTo>
                <a:lnTo>
                  <a:pt x="129" y="887"/>
                </a:lnTo>
                <a:lnTo>
                  <a:pt x="127" y="877"/>
                </a:lnTo>
                <a:lnTo>
                  <a:pt x="124" y="870"/>
                </a:lnTo>
                <a:lnTo>
                  <a:pt x="118" y="864"/>
                </a:lnTo>
                <a:lnTo>
                  <a:pt x="112" y="856"/>
                </a:lnTo>
                <a:lnTo>
                  <a:pt x="105" y="851"/>
                </a:lnTo>
                <a:lnTo>
                  <a:pt x="99" y="845"/>
                </a:lnTo>
                <a:lnTo>
                  <a:pt x="95" y="837"/>
                </a:lnTo>
                <a:lnTo>
                  <a:pt x="93" y="828"/>
                </a:lnTo>
                <a:lnTo>
                  <a:pt x="93" y="828"/>
                </a:lnTo>
                <a:lnTo>
                  <a:pt x="95" y="822"/>
                </a:lnTo>
                <a:lnTo>
                  <a:pt x="97" y="816"/>
                </a:lnTo>
                <a:lnTo>
                  <a:pt x="103" y="812"/>
                </a:lnTo>
                <a:lnTo>
                  <a:pt x="106" y="807"/>
                </a:lnTo>
                <a:lnTo>
                  <a:pt x="112" y="801"/>
                </a:lnTo>
                <a:lnTo>
                  <a:pt x="116" y="795"/>
                </a:lnTo>
                <a:lnTo>
                  <a:pt x="118" y="788"/>
                </a:lnTo>
                <a:lnTo>
                  <a:pt x="120" y="780"/>
                </a:lnTo>
                <a:lnTo>
                  <a:pt x="120" y="780"/>
                </a:lnTo>
                <a:lnTo>
                  <a:pt x="120" y="772"/>
                </a:lnTo>
                <a:lnTo>
                  <a:pt x="120" y="763"/>
                </a:lnTo>
                <a:lnTo>
                  <a:pt x="120" y="755"/>
                </a:lnTo>
                <a:lnTo>
                  <a:pt x="118" y="746"/>
                </a:lnTo>
                <a:lnTo>
                  <a:pt x="116" y="738"/>
                </a:lnTo>
                <a:lnTo>
                  <a:pt x="114" y="730"/>
                </a:lnTo>
                <a:lnTo>
                  <a:pt x="110" y="723"/>
                </a:lnTo>
                <a:lnTo>
                  <a:pt x="106" y="715"/>
                </a:lnTo>
                <a:lnTo>
                  <a:pt x="106" y="715"/>
                </a:lnTo>
                <a:lnTo>
                  <a:pt x="101" y="709"/>
                </a:lnTo>
                <a:lnTo>
                  <a:pt x="95" y="704"/>
                </a:lnTo>
                <a:lnTo>
                  <a:pt x="91" y="698"/>
                </a:lnTo>
                <a:lnTo>
                  <a:pt x="85" y="692"/>
                </a:lnTo>
                <a:lnTo>
                  <a:pt x="80" y="686"/>
                </a:lnTo>
                <a:lnTo>
                  <a:pt x="74" y="679"/>
                </a:lnTo>
                <a:lnTo>
                  <a:pt x="68" y="673"/>
                </a:lnTo>
                <a:lnTo>
                  <a:pt x="63" y="665"/>
                </a:lnTo>
                <a:lnTo>
                  <a:pt x="59" y="660"/>
                </a:lnTo>
                <a:lnTo>
                  <a:pt x="53" y="652"/>
                </a:lnTo>
                <a:lnTo>
                  <a:pt x="49" y="645"/>
                </a:lnTo>
                <a:lnTo>
                  <a:pt x="45" y="637"/>
                </a:lnTo>
                <a:lnTo>
                  <a:pt x="42" y="629"/>
                </a:lnTo>
                <a:lnTo>
                  <a:pt x="38" y="620"/>
                </a:lnTo>
                <a:lnTo>
                  <a:pt x="36" y="612"/>
                </a:lnTo>
                <a:lnTo>
                  <a:pt x="34" y="604"/>
                </a:lnTo>
                <a:lnTo>
                  <a:pt x="34" y="604"/>
                </a:lnTo>
                <a:lnTo>
                  <a:pt x="32" y="591"/>
                </a:lnTo>
                <a:lnTo>
                  <a:pt x="28" y="582"/>
                </a:lnTo>
                <a:lnTo>
                  <a:pt x="26" y="572"/>
                </a:lnTo>
                <a:lnTo>
                  <a:pt x="24" y="562"/>
                </a:lnTo>
                <a:lnTo>
                  <a:pt x="23" y="555"/>
                </a:lnTo>
                <a:lnTo>
                  <a:pt x="19" y="549"/>
                </a:lnTo>
                <a:lnTo>
                  <a:pt x="17" y="543"/>
                </a:lnTo>
                <a:lnTo>
                  <a:pt x="13" y="538"/>
                </a:lnTo>
                <a:lnTo>
                  <a:pt x="11" y="532"/>
                </a:lnTo>
                <a:lnTo>
                  <a:pt x="9" y="528"/>
                </a:lnTo>
                <a:lnTo>
                  <a:pt x="7" y="522"/>
                </a:lnTo>
                <a:lnTo>
                  <a:pt x="5" y="519"/>
                </a:lnTo>
                <a:lnTo>
                  <a:pt x="3" y="513"/>
                </a:lnTo>
                <a:lnTo>
                  <a:pt x="2" y="509"/>
                </a:lnTo>
                <a:lnTo>
                  <a:pt x="0" y="503"/>
                </a:lnTo>
                <a:lnTo>
                  <a:pt x="0" y="496"/>
                </a:lnTo>
                <a:lnTo>
                  <a:pt x="0" y="496"/>
                </a:lnTo>
                <a:lnTo>
                  <a:pt x="5" y="492"/>
                </a:lnTo>
                <a:lnTo>
                  <a:pt x="9" y="486"/>
                </a:lnTo>
                <a:lnTo>
                  <a:pt x="13" y="479"/>
                </a:lnTo>
                <a:lnTo>
                  <a:pt x="15" y="471"/>
                </a:lnTo>
                <a:lnTo>
                  <a:pt x="17" y="463"/>
                </a:lnTo>
                <a:lnTo>
                  <a:pt x="21" y="458"/>
                </a:lnTo>
                <a:lnTo>
                  <a:pt x="26" y="454"/>
                </a:lnTo>
                <a:lnTo>
                  <a:pt x="34" y="452"/>
                </a:lnTo>
                <a:lnTo>
                  <a:pt x="34" y="452"/>
                </a:lnTo>
                <a:lnTo>
                  <a:pt x="44" y="454"/>
                </a:lnTo>
                <a:lnTo>
                  <a:pt x="51" y="459"/>
                </a:lnTo>
                <a:lnTo>
                  <a:pt x="57" y="465"/>
                </a:lnTo>
                <a:lnTo>
                  <a:pt x="61" y="473"/>
                </a:lnTo>
                <a:lnTo>
                  <a:pt x="64" y="480"/>
                </a:lnTo>
                <a:lnTo>
                  <a:pt x="68" y="490"/>
                </a:lnTo>
                <a:lnTo>
                  <a:pt x="72" y="498"/>
                </a:lnTo>
                <a:lnTo>
                  <a:pt x="76" y="503"/>
                </a:lnTo>
                <a:lnTo>
                  <a:pt x="76" y="503"/>
                </a:lnTo>
                <a:lnTo>
                  <a:pt x="80" y="505"/>
                </a:lnTo>
                <a:lnTo>
                  <a:pt x="84" y="509"/>
                </a:lnTo>
                <a:lnTo>
                  <a:pt x="89" y="511"/>
                </a:lnTo>
                <a:lnTo>
                  <a:pt x="95" y="513"/>
                </a:lnTo>
                <a:lnTo>
                  <a:pt x="103" y="515"/>
                </a:lnTo>
                <a:lnTo>
                  <a:pt x="108" y="515"/>
                </a:lnTo>
                <a:lnTo>
                  <a:pt x="116" y="517"/>
                </a:lnTo>
                <a:lnTo>
                  <a:pt x="124" y="517"/>
                </a:lnTo>
                <a:lnTo>
                  <a:pt x="131" y="519"/>
                </a:lnTo>
                <a:lnTo>
                  <a:pt x="139" y="519"/>
                </a:lnTo>
                <a:lnTo>
                  <a:pt x="147" y="519"/>
                </a:lnTo>
                <a:lnTo>
                  <a:pt x="154" y="521"/>
                </a:lnTo>
                <a:lnTo>
                  <a:pt x="162" y="521"/>
                </a:lnTo>
                <a:lnTo>
                  <a:pt x="167" y="521"/>
                </a:lnTo>
                <a:lnTo>
                  <a:pt x="173" y="521"/>
                </a:lnTo>
                <a:lnTo>
                  <a:pt x="179" y="521"/>
                </a:lnTo>
                <a:lnTo>
                  <a:pt x="179" y="521"/>
                </a:lnTo>
                <a:lnTo>
                  <a:pt x="185" y="521"/>
                </a:lnTo>
                <a:lnTo>
                  <a:pt x="188" y="519"/>
                </a:lnTo>
                <a:lnTo>
                  <a:pt x="194" y="517"/>
                </a:lnTo>
                <a:lnTo>
                  <a:pt x="198" y="515"/>
                </a:lnTo>
                <a:lnTo>
                  <a:pt x="202" y="511"/>
                </a:lnTo>
                <a:lnTo>
                  <a:pt x="208" y="509"/>
                </a:lnTo>
                <a:lnTo>
                  <a:pt x="211" y="505"/>
                </a:lnTo>
                <a:lnTo>
                  <a:pt x="215" y="501"/>
                </a:lnTo>
                <a:lnTo>
                  <a:pt x="219" y="500"/>
                </a:lnTo>
                <a:lnTo>
                  <a:pt x="225" y="496"/>
                </a:lnTo>
                <a:lnTo>
                  <a:pt x="229" y="492"/>
                </a:lnTo>
                <a:lnTo>
                  <a:pt x="232" y="490"/>
                </a:lnTo>
                <a:lnTo>
                  <a:pt x="238" y="488"/>
                </a:lnTo>
                <a:lnTo>
                  <a:pt x="244" y="486"/>
                </a:lnTo>
                <a:lnTo>
                  <a:pt x="250" y="484"/>
                </a:lnTo>
                <a:lnTo>
                  <a:pt x="255" y="484"/>
                </a:lnTo>
                <a:lnTo>
                  <a:pt x="255" y="482"/>
                </a:lnTo>
                <a:lnTo>
                  <a:pt x="253" y="213"/>
                </a:lnTo>
                <a:lnTo>
                  <a:pt x="265" y="217"/>
                </a:lnTo>
                <a:lnTo>
                  <a:pt x="265" y="217"/>
                </a:lnTo>
                <a:lnTo>
                  <a:pt x="269" y="219"/>
                </a:lnTo>
                <a:lnTo>
                  <a:pt x="274" y="223"/>
                </a:lnTo>
                <a:lnTo>
                  <a:pt x="278" y="227"/>
                </a:lnTo>
                <a:lnTo>
                  <a:pt x="282" y="231"/>
                </a:lnTo>
                <a:lnTo>
                  <a:pt x="286" y="234"/>
                </a:lnTo>
                <a:lnTo>
                  <a:pt x="290" y="238"/>
                </a:lnTo>
                <a:lnTo>
                  <a:pt x="295" y="242"/>
                </a:lnTo>
                <a:lnTo>
                  <a:pt x="299" y="248"/>
                </a:lnTo>
                <a:lnTo>
                  <a:pt x="301" y="252"/>
                </a:lnTo>
                <a:lnTo>
                  <a:pt x="305" y="257"/>
                </a:lnTo>
                <a:lnTo>
                  <a:pt x="307" y="263"/>
                </a:lnTo>
                <a:lnTo>
                  <a:pt x="311" y="269"/>
                </a:lnTo>
                <a:lnTo>
                  <a:pt x="312" y="276"/>
                </a:lnTo>
                <a:lnTo>
                  <a:pt x="312" y="284"/>
                </a:lnTo>
                <a:lnTo>
                  <a:pt x="314" y="292"/>
                </a:lnTo>
                <a:lnTo>
                  <a:pt x="314" y="299"/>
                </a:lnTo>
                <a:lnTo>
                  <a:pt x="314" y="299"/>
                </a:lnTo>
                <a:lnTo>
                  <a:pt x="314" y="307"/>
                </a:lnTo>
                <a:lnTo>
                  <a:pt x="312" y="314"/>
                </a:lnTo>
                <a:lnTo>
                  <a:pt x="311" y="320"/>
                </a:lnTo>
                <a:lnTo>
                  <a:pt x="307" y="324"/>
                </a:lnTo>
                <a:lnTo>
                  <a:pt x="305" y="328"/>
                </a:lnTo>
                <a:lnTo>
                  <a:pt x="303" y="334"/>
                </a:lnTo>
                <a:lnTo>
                  <a:pt x="301" y="339"/>
                </a:lnTo>
                <a:lnTo>
                  <a:pt x="301" y="347"/>
                </a:lnTo>
                <a:lnTo>
                  <a:pt x="301" y="347"/>
                </a:lnTo>
                <a:lnTo>
                  <a:pt x="301" y="351"/>
                </a:lnTo>
                <a:lnTo>
                  <a:pt x="303" y="355"/>
                </a:lnTo>
                <a:lnTo>
                  <a:pt x="307" y="356"/>
                </a:lnTo>
                <a:lnTo>
                  <a:pt x="312" y="358"/>
                </a:lnTo>
                <a:lnTo>
                  <a:pt x="316" y="358"/>
                </a:lnTo>
                <a:lnTo>
                  <a:pt x="322" y="358"/>
                </a:lnTo>
                <a:lnTo>
                  <a:pt x="328" y="358"/>
                </a:lnTo>
                <a:lnTo>
                  <a:pt x="332" y="360"/>
                </a:lnTo>
                <a:lnTo>
                  <a:pt x="332" y="360"/>
                </a:lnTo>
                <a:lnTo>
                  <a:pt x="341" y="362"/>
                </a:lnTo>
                <a:lnTo>
                  <a:pt x="351" y="364"/>
                </a:lnTo>
                <a:lnTo>
                  <a:pt x="360" y="364"/>
                </a:lnTo>
                <a:lnTo>
                  <a:pt x="370" y="362"/>
                </a:lnTo>
                <a:lnTo>
                  <a:pt x="377" y="360"/>
                </a:lnTo>
                <a:lnTo>
                  <a:pt x="387" y="356"/>
                </a:lnTo>
                <a:lnTo>
                  <a:pt x="394" y="353"/>
                </a:lnTo>
                <a:lnTo>
                  <a:pt x="404" y="349"/>
                </a:lnTo>
                <a:lnTo>
                  <a:pt x="412" y="343"/>
                </a:lnTo>
                <a:lnTo>
                  <a:pt x="419" y="337"/>
                </a:lnTo>
                <a:lnTo>
                  <a:pt x="425" y="332"/>
                </a:lnTo>
                <a:lnTo>
                  <a:pt x="433" y="326"/>
                </a:lnTo>
                <a:lnTo>
                  <a:pt x="438" y="320"/>
                </a:lnTo>
                <a:lnTo>
                  <a:pt x="444" y="314"/>
                </a:lnTo>
                <a:lnTo>
                  <a:pt x="450" y="309"/>
                </a:lnTo>
                <a:lnTo>
                  <a:pt x="454" y="305"/>
                </a:lnTo>
                <a:lnTo>
                  <a:pt x="454" y="305"/>
                </a:lnTo>
                <a:lnTo>
                  <a:pt x="459" y="297"/>
                </a:lnTo>
                <a:lnTo>
                  <a:pt x="463" y="288"/>
                </a:lnTo>
                <a:lnTo>
                  <a:pt x="465" y="280"/>
                </a:lnTo>
                <a:lnTo>
                  <a:pt x="469" y="271"/>
                </a:lnTo>
                <a:lnTo>
                  <a:pt x="473" y="261"/>
                </a:lnTo>
                <a:lnTo>
                  <a:pt x="477" y="255"/>
                </a:lnTo>
                <a:lnTo>
                  <a:pt x="486" y="250"/>
                </a:lnTo>
                <a:lnTo>
                  <a:pt x="497" y="248"/>
                </a:lnTo>
                <a:lnTo>
                  <a:pt x="497" y="248"/>
                </a:lnTo>
                <a:lnTo>
                  <a:pt x="507" y="250"/>
                </a:lnTo>
                <a:lnTo>
                  <a:pt x="515" y="252"/>
                </a:lnTo>
                <a:lnTo>
                  <a:pt x="520" y="255"/>
                </a:lnTo>
                <a:lnTo>
                  <a:pt x="528" y="261"/>
                </a:lnTo>
                <a:lnTo>
                  <a:pt x="534" y="265"/>
                </a:lnTo>
                <a:lnTo>
                  <a:pt x="539" y="271"/>
                </a:lnTo>
                <a:lnTo>
                  <a:pt x="545" y="274"/>
                </a:lnTo>
                <a:lnTo>
                  <a:pt x="551" y="278"/>
                </a:lnTo>
                <a:lnTo>
                  <a:pt x="551" y="278"/>
                </a:lnTo>
                <a:lnTo>
                  <a:pt x="560" y="278"/>
                </a:lnTo>
                <a:lnTo>
                  <a:pt x="570" y="278"/>
                </a:lnTo>
                <a:lnTo>
                  <a:pt x="578" y="278"/>
                </a:lnTo>
                <a:lnTo>
                  <a:pt x="585" y="278"/>
                </a:lnTo>
                <a:lnTo>
                  <a:pt x="593" y="278"/>
                </a:lnTo>
                <a:lnTo>
                  <a:pt x="599" y="278"/>
                </a:lnTo>
                <a:lnTo>
                  <a:pt x="604" y="278"/>
                </a:lnTo>
                <a:lnTo>
                  <a:pt x="608" y="278"/>
                </a:lnTo>
                <a:lnTo>
                  <a:pt x="614" y="278"/>
                </a:lnTo>
                <a:lnTo>
                  <a:pt x="618" y="278"/>
                </a:lnTo>
                <a:lnTo>
                  <a:pt x="621" y="278"/>
                </a:lnTo>
                <a:lnTo>
                  <a:pt x="627" y="278"/>
                </a:lnTo>
                <a:lnTo>
                  <a:pt x="631" y="278"/>
                </a:lnTo>
                <a:lnTo>
                  <a:pt x="635" y="278"/>
                </a:lnTo>
                <a:lnTo>
                  <a:pt x="641" y="278"/>
                </a:lnTo>
                <a:lnTo>
                  <a:pt x="644" y="278"/>
                </a:lnTo>
                <a:lnTo>
                  <a:pt x="644" y="278"/>
                </a:lnTo>
                <a:lnTo>
                  <a:pt x="652" y="278"/>
                </a:lnTo>
                <a:lnTo>
                  <a:pt x="660" y="276"/>
                </a:lnTo>
                <a:lnTo>
                  <a:pt x="665" y="274"/>
                </a:lnTo>
                <a:lnTo>
                  <a:pt x="671" y="272"/>
                </a:lnTo>
                <a:lnTo>
                  <a:pt x="675" y="271"/>
                </a:lnTo>
                <a:lnTo>
                  <a:pt x="679" y="267"/>
                </a:lnTo>
                <a:lnTo>
                  <a:pt x="683" y="263"/>
                </a:lnTo>
                <a:lnTo>
                  <a:pt x="684" y="259"/>
                </a:lnTo>
                <a:lnTo>
                  <a:pt x="688" y="253"/>
                </a:lnTo>
                <a:lnTo>
                  <a:pt x="690" y="248"/>
                </a:lnTo>
                <a:lnTo>
                  <a:pt x="694" y="244"/>
                </a:lnTo>
                <a:lnTo>
                  <a:pt x="696" y="236"/>
                </a:lnTo>
                <a:lnTo>
                  <a:pt x="698" y="231"/>
                </a:lnTo>
                <a:lnTo>
                  <a:pt x="700" y="225"/>
                </a:lnTo>
                <a:lnTo>
                  <a:pt x="702" y="217"/>
                </a:lnTo>
                <a:lnTo>
                  <a:pt x="704" y="210"/>
                </a:lnTo>
                <a:lnTo>
                  <a:pt x="704" y="210"/>
                </a:lnTo>
                <a:lnTo>
                  <a:pt x="707" y="206"/>
                </a:lnTo>
                <a:lnTo>
                  <a:pt x="709" y="204"/>
                </a:lnTo>
                <a:lnTo>
                  <a:pt x="715" y="202"/>
                </a:lnTo>
                <a:lnTo>
                  <a:pt x="719" y="202"/>
                </a:lnTo>
                <a:lnTo>
                  <a:pt x="724" y="202"/>
                </a:lnTo>
                <a:lnTo>
                  <a:pt x="730" y="200"/>
                </a:lnTo>
                <a:lnTo>
                  <a:pt x="734" y="200"/>
                </a:lnTo>
                <a:lnTo>
                  <a:pt x="738" y="198"/>
                </a:lnTo>
                <a:lnTo>
                  <a:pt x="738" y="198"/>
                </a:lnTo>
                <a:lnTo>
                  <a:pt x="744" y="194"/>
                </a:lnTo>
                <a:lnTo>
                  <a:pt x="749" y="190"/>
                </a:lnTo>
                <a:lnTo>
                  <a:pt x="753" y="187"/>
                </a:lnTo>
                <a:lnTo>
                  <a:pt x="757" y="183"/>
                </a:lnTo>
                <a:lnTo>
                  <a:pt x="761" y="179"/>
                </a:lnTo>
                <a:lnTo>
                  <a:pt x="765" y="175"/>
                </a:lnTo>
                <a:lnTo>
                  <a:pt x="768" y="169"/>
                </a:lnTo>
                <a:lnTo>
                  <a:pt x="770" y="166"/>
                </a:lnTo>
                <a:lnTo>
                  <a:pt x="774" y="160"/>
                </a:lnTo>
                <a:lnTo>
                  <a:pt x="776" y="156"/>
                </a:lnTo>
                <a:lnTo>
                  <a:pt x="778" y="150"/>
                </a:lnTo>
                <a:lnTo>
                  <a:pt x="782" y="147"/>
                </a:lnTo>
                <a:lnTo>
                  <a:pt x="784" y="141"/>
                </a:lnTo>
                <a:lnTo>
                  <a:pt x="786" y="137"/>
                </a:lnTo>
                <a:lnTo>
                  <a:pt x="789" y="131"/>
                </a:lnTo>
                <a:lnTo>
                  <a:pt x="793" y="128"/>
                </a:lnTo>
                <a:lnTo>
                  <a:pt x="793" y="128"/>
                </a:lnTo>
                <a:lnTo>
                  <a:pt x="797" y="122"/>
                </a:lnTo>
                <a:lnTo>
                  <a:pt x="803" y="118"/>
                </a:lnTo>
                <a:lnTo>
                  <a:pt x="808" y="116"/>
                </a:lnTo>
                <a:lnTo>
                  <a:pt x="814" y="112"/>
                </a:lnTo>
                <a:lnTo>
                  <a:pt x="818" y="108"/>
                </a:lnTo>
                <a:lnTo>
                  <a:pt x="824" y="107"/>
                </a:lnTo>
                <a:lnTo>
                  <a:pt x="827" y="103"/>
                </a:lnTo>
                <a:lnTo>
                  <a:pt x="831" y="101"/>
                </a:lnTo>
                <a:lnTo>
                  <a:pt x="831" y="101"/>
                </a:lnTo>
                <a:lnTo>
                  <a:pt x="839" y="93"/>
                </a:lnTo>
                <a:lnTo>
                  <a:pt x="845" y="86"/>
                </a:lnTo>
                <a:lnTo>
                  <a:pt x="850" y="78"/>
                </a:lnTo>
                <a:lnTo>
                  <a:pt x="856" y="68"/>
                </a:lnTo>
                <a:lnTo>
                  <a:pt x="862" y="63"/>
                </a:lnTo>
                <a:lnTo>
                  <a:pt x="868" y="55"/>
                </a:lnTo>
                <a:lnTo>
                  <a:pt x="875" y="47"/>
                </a:lnTo>
                <a:lnTo>
                  <a:pt x="885" y="42"/>
                </a:lnTo>
                <a:lnTo>
                  <a:pt x="885" y="42"/>
                </a:lnTo>
                <a:lnTo>
                  <a:pt x="889" y="40"/>
                </a:lnTo>
                <a:lnTo>
                  <a:pt x="892" y="40"/>
                </a:lnTo>
                <a:lnTo>
                  <a:pt x="896" y="40"/>
                </a:lnTo>
                <a:lnTo>
                  <a:pt x="902" y="40"/>
                </a:lnTo>
                <a:lnTo>
                  <a:pt x="908" y="40"/>
                </a:lnTo>
                <a:lnTo>
                  <a:pt x="911" y="40"/>
                </a:lnTo>
                <a:lnTo>
                  <a:pt x="917" y="40"/>
                </a:lnTo>
                <a:lnTo>
                  <a:pt x="921" y="40"/>
                </a:lnTo>
                <a:lnTo>
                  <a:pt x="921" y="40"/>
                </a:lnTo>
                <a:lnTo>
                  <a:pt x="927" y="38"/>
                </a:lnTo>
                <a:lnTo>
                  <a:pt x="932" y="34"/>
                </a:lnTo>
                <a:lnTo>
                  <a:pt x="942" y="28"/>
                </a:lnTo>
                <a:lnTo>
                  <a:pt x="951" y="23"/>
                </a:lnTo>
                <a:lnTo>
                  <a:pt x="959" y="17"/>
                </a:lnTo>
                <a:lnTo>
                  <a:pt x="969" y="11"/>
                </a:lnTo>
                <a:lnTo>
                  <a:pt x="976" y="5"/>
                </a:lnTo>
                <a:lnTo>
                  <a:pt x="982" y="0"/>
                </a:lnTo>
                <a:lnTo>
                  <a:pt x="982" y="0"/>
                </a:lnTo>
                <a:lnTo>
                  <a:pt x="988" y="2"/>
                </a:lnTo>
                <a:lnTo>
                  <a:pt x="995" y="4"/>
                </a:lnTo>
                <a:lnTo>
                  <a:pt x="1003" y="4"/>
                </a:lnTo>
                <a:lnTo>
                  <a:pt x="1011" y="5"/>
                </a:lnTo>
                <a:lnTo>
                  <a:pt x="1018" y="7"/>
                </a:lnTo>
                <a:lnTo>
                  <a:pt x="1026" y="11"/>
                </a:lnTo>
                <a:lnTo>
                  <a:pt x="1030" y="15"/>
                </a:lnTo>
                <a:lnTo>
                  <a:pt x="1035" y="21"/>
                </a:lnTo>
                <a:lnTo>
                  <a:pt x="1035" y="21"/>
                </a:lnTo>
                <a:lnTo>
                  <a:pt x="1045" y="21"/>
                </a:lnTo>
                <a:lnTo>
                  <a:pt x="1053" y="21"/>
                </a:lnTo>
                <a:lnTo>
                  <a:pt x="1060" y="21"/>
                </a:lnTo>
                <a:lnTo>
                  <a:pt x="1066" y="21"/>
                </a:lnTo>
                <a:lnTo>
                  <a:pt x="1072" y="21"/>
                </a:lnTo>
                <a:lnTo>
                  <a:pt x="1075" y="21"/>
                </a:lnTo>
                <a:lnTo>
                  <a:pt x="1081" y="21"/>
                </a:lnTo>
                <a:lnTo>
                  <a:pt x="1085" y="21"/>
                </a:lnTo>
                <a:lnTo>
                  <a:pt x="1087" y="21"/>
                </a:lnTo>
                <a:lnTo>
                  <a:pt x="1091" y="21"/>
                </a:lnTo>
                <a:lnTo>
                  <a:pt x="1095" y="21"/>
                </a:lnTo>
                <a:lnTo>
                  <a:pt x="1096" y="21"/>
                </a:lnTo>
                <a:lnTo>
                  <a:pt x="1100" y="21"/>
                </a:lnTo>
                <a:lnTo>
                  <a:pt x="1104" y="21"/>
                </a:lnTo>
                <a:lnTo>
                  <a:pt x="1108" y="21"/>
                </a:lnTo>
                <a:lnTo>
                  <a:pt x="1112" y="21"/>
                </a:lnTo>
                <a:lnTo>
                  <a:pt x="1114" y="21"/>
                </a:lnTo>
                <a:lnTo>
                  <a:pt x="1114" y="21"/>
                </a:lnTo>
                <a:lnTo>
                  <a:pt x="1114" y="28"/>
                </a:lnTo>
                <a:lnTo>
                  <a:pt x="1114" y="38"/>
                </a:lnTo>
                <a:lnTo>
                  <a:pt x="1116" y="45"/>
                </a:lnTo>
                <a:lnTo>
                  <a:pt x="1117" y="53"/>
                </a:lnTo>
                <a:lnTo>
                  <a:pt x="1119" y="63"/>
                </a:lnTo>
                <a:lnTo>
                  <a:pt x="1121" y="70"/>
                </a:lnTo>
                <a:lnTo>
                  <a:pt x="1123" y="78"/>
                </a:lnTo>
                <a:lnTo>
                  <a:pt x="1125" y="87"/>
                </a:lnTo>
                <a:lnTo>
                  <a:pt x="1125" y="99"/>
                </a:lnTo>
                <a:lnTo>
                  <a:pt x="1125" y="99"/>
                </a:lnTo>
                <a:lnTo>
                  <a:pt x="1127" y="103"/>
                </a:lnTo>
                <a:lnTo>
                  <a:pt x="1129" y="107"/>
                </a:lnTo>
                <a:lnTo>
                  <a:pt x="1131" y="112"/>
                </a:lnTo>
                <a:lnTo>
                  <a:pt x="1135" y="116"/>
                </a:lnTo>
                <a:lnTo>
                  <a:pt x="1137" y="120"/>
                </a:lnTo>
                <a:lnTo>
                  <a:pt x="1138" y="126"/>
                </a:lnTo>
                <a:lnTo>
                  <a:pt x="1140" y="129"/>
                </a:lnTo>
                <a:lnTo>
                  <a:pt x="1142" y="135"/>
                </a:lnTo>
                <a:lnTo>
                  <a:pt x="1144" y="141"/>
                </a:lnTo>
                <a:lnTo>
                  <a:pt x="1146" y="147"/>
                </a:lnTo>
                <a:lnTo>
                  <a:pt x="1148" y="152"/>
                </a:lnTo>
                <a:lnTo>
                  <a:pt x="1150" y="158"/>
                </a:lnTo>
                <a:lnTo>
                  <a:pt x="1150" y="164"/>
                </a:lnTo>
                <a:lnTo>
                  <a:pt x="1152" y="169"/>
                </a:lnTo>
                <a:lnTo>
                  <a:pt x="1152" y="175"/>
                </a:lnTo>
                <a:lnTo>
                  <a:pt x="1152" y="181"/>
                </a:lnTo>
                <a:lnTo>
                  <a:pt x="1152" y="181"/>
                </a:lnTo>
                <a:lnTo>
                  <a:pt x="1152" y="185"/>
                </a:lnTo>
                <a:lnTo>
                  <a:pt x="1152" y="189"/>
                </a:lnTo>
                <a:lnTo>
                  <a:pt x="1152" y="192"/>
                </a:lnTo>
                <a:lnTo>
                  <a:pt x="1152" y="196"/>
                </a:lnTo>
                <a:lnTo>
                  <a:pt x="1152" y="200"/>
                </a:lnTo>
                <a:lnTo>
                  <a:pt x="1152" y="206"/>
                </a:lnTo>
                <a:lnTo>
                  <a:pt x="1152" y="210"/>
                </a:lnTo>
                <a:lnTo>
                  <a:pt x="1152" y="213"/>
                </a:lnTo>
                <a:lnTo>
                  <a:pt x="1152" y="219"/>
                </a:lnTo>
                <a:lnTo>
                  <a:pt x="1150" y="223"/>
                </a:lnTo>
                <a:lnTo>
                  <a:pt x="1150" y="227"/>
                </a:lnTo>
                <a:lnTo>
                  <a:pt x="1150" y="232"/>
                </a:lnTo>
                <a:lnTo>
                  <a:pt x="1148" y="236"/>
                </a:lnTo>
                <a:lnTo>
                  <a:pt x="1148" y="240"/>
                </a:lnTo>
                <a:lnTo>
                  <a:pt x="1146" y="244"/>
                </a:lnTo>
                <a:lnTo>
                  <a:pt x="1144" y="248"/>
                </a:lnTo>
                <a:lnTo>
                  <a:pt x="1144" y="288"/>
                </a:lnTo>
                <a:lnTo>
                  <a:pt x="1138" y="29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ea typeface="ＭＳ Ｐゴシック" pitchFamily="127" charset="-128"/>
              <a:cs typeface="Arial"/>
              <a:sym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715173"/>
            <a:ext cx="1196489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Sources:</a:t>
            </a:r>
            <a:r>
              <a:rPr lang="en-US" sz="120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050" dirty="0" err="1">
                <a:latin typeface="Franklin Gothic Book" panose="020B0503020102020204" pitchFamily="34" charset="0"/>
                <a:ea typeface="Times New Roman" panose="02020603050405020304" pitchFamily="18" charset="0"/>
              </a:rPr>
              <a:t>Thembisa</a:t>
            </a:r>
            <a:r>
              <a:rPr lang="en-US" sz="105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Model Version 4.2 : </a:t>
            </a:r>
            <a:r>
              <a:rPr lang="en-ZA" sz="1050" dirty="0">
                <a:latin typeface="Franklin Gothic Book" panose="020B0503020102020204" pitchFamily="34" charset="0"/>
                <a:hlinkClick r:id="rId3"/>
              </a:rPr>
              <a:t>https://www.thembisa.org/</a:t>
            </a:r>
            <a:r>
              <a:rPr lang="en-ZA" sz="1050" dirty="0">
                <a:latin typeface="Franklin Gothic Book" panose="020B0503020102020204" pitchFamily="34" charset="0"/>
              </a:rPr>
              <a:t>,accessed July 2019; District Health Information System (DHIS): </a:t>
            </a:r>
            <a:r>
              <a:rPr lang="en-ZA" sz="1050" dirty="0">
                <a:latin typeface="Franklin Gothic Book" panose="020B0503020102020204" pitchFamily="34" charset="0"/>
                <a:hlinkClick r:id="rId4"/>
              </a:rPr>
              <a:t>https://za.dhis.dhmis.org</a:t>
            </a:r>
            <a:r>
              <a:rPr lang="en-ZA" sz="1050" dirty="0">
                <a:latin typeface="Franklin Gothic Book" panose="020B0503020102020204" pitchFamily="34" charset="0"/>
              </a:rPr>
              <a:t>, accessed July 2019; figures are for May </a:t>
            </a:r>
            <a:r>
              <a:rPr lang="en-ZA" sz="1050" dirty="0" smtClean="0">
                <a:latin typeface="Franklin Gothic Book" panose="020B0503020102020204" pitchFamily="34" charset="0"/>
              </a:rPr>
              <a:t>2019; National Health Laboratory Services (NHLS)</a:t>
            </a:r>
            <a:endParaRPr lang="en-US" sz="1100" dirty="0">
              <a:latin typeface="Franklin Gothic Book" panose="020B0503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3718595" y="2577185"/>
            <a:ext cx="600339" cy="42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62%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7841649" y="2654317"/>
            <a:ext cx="600339" cy="427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88%</a:t>
            </a:r>
          </a:p>
        </p:txBody>
      </p:sp>
    </p:spTree>
    <p:extLst>
      <p:ext uri="{BB962C8B-B14F-4D97-AF65-F5344CB8AC3E}">
        <p14:creationId xmlns:p14="http://schemas.microsoft.com/office/powerpoint/2010/main" val="14380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Timeline Preparing for ARV Tender </a:t>
            </a:r>
            <a:r>
              <a:rPr lang="en-US" sz="3600" dirty="0"/>
              <a:t>(RT71-2019) </a:t>
            </a:r>
          </a:p>
        </p:txBody>
      </p:sp>
      <p:sp>
        <p:nvSpPr>
          <p:cNvPr id="42" name="Rectangle 41"/>
          <p:cNvSpPr/>
          <p:nvPr/>
        </p:nvSpPr>
        <p:spPr bwMode="auto">
          <a:xfrm flipH="1">
            <a:off x="456548" y="1390563"/>
            <a:ext cx="10924776" cy="53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prstClr val="white"/>
                </a:solidFill>
                <a:latin typeface="Calibri"/>
                <a:ea typeface="MS PGothic" pitchFamily="34" charset="-128"/>
                <a:cs typeface="Calibri" panose="020F0502020204030204" pitchFamily="34" charset="0"/>
              </a:rPr>
              <a:t>Key National Tender Milestones</a:t>
            </a:r>
            <a:endParaRPr lang="en-US" sz="3200" b="1" kern="0" dirty="0">
              <a:solidFill>
                <a:prstClr val="white"/>
              </a:solidFill>
              <a:latin typeface="Calibri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6548" y="1925662"/>
            <a:ext cx="10924775" cy="3916338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066524" y="2391517"/>
            <a:ext cx="0" cy="32004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55155" y="2056801"/>
            <a:ext cx="422738" cy="38722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64051" y="2146788"/>
            <a:ext cx="6256874" cy="388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Forecasting and Quantification </a:t>
            </a:r>
            <a:r>
              <a:rPr lang="en-US" sz="2000" i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(May – July 2018)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364051" y="3501964"/>
            <a:ext cx="7744670" cy="545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Tender Advertised </a:t>
            </a:r>
            <a:r>
              <a:rPr lang="en-US" sz="2000" i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(August 2018)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700" u="sng" dirty="0">
                <a:solidFill>
                  <a:prstClr val="black"/>
                </a:solidFill>
                <a:latin typeface="Franklin Gothic Book" panose="020B0503020102020204" pitchFamily="34" charset="0"/>
              </a:rPr>
              <a:t>Reference Price List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i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Special Conditions of Contract explicitly indicate that submitted prices must not exceed reference prices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u="sng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Price Negotiations</a:t>
            </a:r>
            <a:endParaRPr lang="en-US" sz="1600" u="sng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ZA" sz="1600" i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The State reserves the right to negotiate with the bidders prior to award and with the successful bidder(s) post award</a:t>
            </a:r>
            <a:endParaRPr lang="en-US" sz="1600" i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855155" y="2886984"/>
            <a:ext cx="422738" cy="38722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64051" y="4965699"/>
            <a:ext cx="7744670" cy="377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Tender Award Announced </a:t>
            </a:r>
            <a:r>
              <a:rPr lang="en-US" sz="2000" i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(Feb 2019) </a:t>
            </a:r>
          </a:p>
        </p:txBody>
      </p:sp>
      <p:sp>
        <p:nvSpPr>
          <p:cNvPr id="61" name="Oval 60"/>
          <p:cNvSpPr/>
          <p:nvPr/>
        </p:nvSpPr>
        <p:spPr>
          <a:xfrm>
            <a:off x="855155" y="4859325"/>
            <a:ext cx="422738" cy="387223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488254" y="2065450"/>
            <a:ext cx="683818" cy="550943"/>
            <a:chOff x="487363" y="2135188"/>
            <a:chExt cx="1058862" cy="912813"/>
          </a:xfrm>
          <a:solidFill>
            <a:schemeClr val="bg1">
              <a:lumMod val="50000"/>
            </a:schemeClr>
          </a:solidFill>
        </p:grpSpPr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1265238" y="2449513"/>
              <a:ext cx="276225" cy="273050"/>
            </a:xfrm>
            <a:custGeom>
              <a:avLst/>
              <a:gdLst>
                <a:gd name="T0" fmla="*/ 134 w 134"/>
                <a:gd name="T1" fmla="*/ 70 h 133"/>
                <a:gd name="T2" fmla="*/ 115 w 134"/>
                <a:gd name="T3" fmla="*/ 85 h 133"/>
                <a:gd name="T4" fmla="*/ 78 w 134"/>
                <a:gd name="T5" fmla="*/ 117 h 133"/>
                <a:gd name="T6" fmla="*/ 59 w 134"/>
                <a:gd name="T7" fmla="*/ 133 h 133"/>
                <a:gd name="T8" fmla="*/ 23 w 134"/>
                <a:gd name="T9" fmla="*/ 90 h 133"/>
                <a:gd name="T10" fmla="*/ 3 w 134"/>
                <a:gd name="T11" fmla="*/ 41 h 133"/>
                <a:gd name="T12" fmla="*/ 28 w 134"/>
                <a:gd name="T13" fmla="*/ 20 h 133"/>
                <a:gd name="T14" fmla="*/ 52 w 134"/>
                <a:gd name="T15" fmla="*/ 0 h 133"/>
                <a:gd name="T16" fmla="*/ 97 w 134"/>
                <a:gd name="T17" fmla="*/ 27 h 133"/>
                <a:gd name="T18" fmla="*/ 134 w 134"/>
                <a:gd name="T19" fmla="*/ 7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3">
                  <a:moveTo>
                    <a:pt x="134" y="70"/>
                  </a:moveTo>
                  <a:cubicBezTo>
                    <a:pt x="115" y="85"/>
                    <a:pt x="115" y="85"/>
                    <a:pt x="115" y="85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59" y="133"/>
                    <a:pt x="59" y="133"/>
                    <a:pt x="59" y="133"/>
                  </a:cubicBezTo>
                  <a:cubicBezTo>
                    <a:pt x="59" y="133"/>
                    <a:pt x="45" y="116"/>
                    <a:pt x="23" y="90"/>
                  </a:cubicBezTo>
                  <a:cubicBezTo>
                    <a:pt x="0" y="63"/>
                    <a:pt x="3" y="41"/>
                    <a:pt x="3" y="41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75" y="0"/>
                    <a:pt x="97" y="27"/>
                  </a:cubicBezTo>
                  <a:cubicBezTo>
                    <a:pt x="120" y="53"/>
                    <a:pt x="134" y="70"/>
                    <a:pt x="134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1409700" y="2614613"/>
              <a:ext cx="136525" cy="123825"/>
            </a:xfrm>
            <a:custGeom>
              <a:avLst/>
              <a:gdLst>
                <a:gd name="T0" fmla="*/ 60 w 66"/>
                <a:gd name="T1" fmla="*/ 0 h 60"/>
                <a:gd name="T2" fmla="*/ 48 w 66"/>
                <a:gd name="T3" fmla="*/ 47 h 60"/>
                <a:gd name="T4" fmla="*/ 0 w 66"/>
                <a:gd name="T5" fmla="*/ 51 h 60"/>
                <a:gd name="T6" fmla="*/ 60 w 66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0">
                  <a:moveTo>
                    <a:pt x="60" y="0"/>
                  </a:moveTo>
                  <a:cubicBezTo>
                    <a:pt x="66" y="16"/>
                    <a:pt x="62" y="35"/>
                    <a:pt x="48" y="47"/>
                  </a:cubicBezTo>
                  <a:cubicBezTo>
                    <a:pt x="34" y="58"/>
                    <a:pt x="15" y="60"/>
                    <a:pt x="0" y="51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646113" y="2465388"/>
              <a:ext cx="889000" cy="422275"/>
            </a:xfrm>
            <a:custGeom>
              <a:avLst/>
              <a:gdLst>
                <a:gd name="T0" fmla="*/ 418 w 432"/>
                <a:gd name="T1" fmla="*/ 155 h 205"/>
                <a:gd name="T2" fmla="*/ 432 w 432"/>
                <a:gd name="T3" fmla="*/ 169 h 205"/>
                <a:gd name="T4" fmla="*/ 418 w 432"/>
                <a:gd name="T5" fmla="*/ 183 h 205"/>
                <a:gd name="T6" fmla="*/ 326 w 432"/>
                <a:gd name="T7" fmla="*/ 183 h 205"/>
                <a:gd name="T8" fmla="*/ 324 w 432"/>
                <a:gd name="T9" fmla="*/ 183 h 205"/>
                <a:gd name="T10" fmla="*/ 310 w 432"/>
                <a:gd name="T11" fmla="*/ 176 h 205"/>
                <a:gd name="T12" fmla="*/ 268 w 432"/>
                <a:gd name="T13" fmla="*/ 106 h 205"/>
                <a:gd name="T14" fmla="*/ 162 w 432"/>
                <a:gd name="T15" fmla="*/ 200 h 205"/>
                <a:gd name="T16" fmla="*/ 142 w 432"/>
                <a:gd name="T17" fmla="*/ 198 h 205"/>
                <a:gd name="T18" fmla="*/ 140 w 432"/>
                <a:gd name="T19" fmla="*/ 196 h 205"/>
                <a:gd name="T20" fmla="*/ 136 w 432"/>
                <a:gd name="T21" fmla="*/ 191 h 205"/>
                <a:gd name="T22" fmla="*/ 82 w 432"/>
                <a:gd name="T23" fmla="*/ 51 h 205"/>
                <a:gd name="T24" fmla="*/ 29 w 432"/>
                <a:gd name="T25" fmla="*/ 191 h 205"/>
                <a:gd name="T26" fmla="*/ 10 w 432"/>
                <a:gd name="T27" fmla="*/ 199 h 205"/>
                <a:gd name="T28" fmla="*/ 2 w 432"/>
                <a:gd name="T29" fmla="*/ 181 h 205"/>
                <a:gd name="T30" fmla="*/ 68 w 432"/>
                <a:gd name="T31" fmla="*/ 10 h 205"/>
                <a:gd name="T32" fmla="*/ 82 w 432"/>
                <a:gd name="T33" fmla="*/ 1 h 205"/>
                <a:gd name="T34" fmla="*/ 97 w 432"/>
                <a:gd name="T35" fmla="*/ 10 h 205"/>
                <a:gd name="T36" fmla="*/ 157 w 432"/>
                <a:gd name="T37" fmla="*/ 166 h 205"/>
                <a:gd name="T38" fmla="*/ 259 w 432"/>
                <a:gd name="T39" fmla="*/ 76 h 205"/>
                <a:gd name="T40" fmla="*/ 271 w 432"/>
                <a:gd name="T41" fmla="*/ 73 h 205"/>
                <a:gd name="T42" fmla="*/ 285 w 432"/>
                <a:gd name="T43" fmla="*/ 80 h 205"/>
                <a:gd name="T44" fmla="*/ 330 w 432"/>
                <a:gd name="T45" fmla="*/ 155 h 205"/>
                <a:gd name="T46" fmla="*/ 418 w 432"/>
                <a:gd name="T47" fmla="*/ 15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2" h="205">
                  <a:moveTo>
                    <a:pt x="418" y="155"/>
                  </a:moveTo>
                  <a:cubicBezTo>
                    <a:pt x="426" y="155"/>
                    <a:pt x="432" y="161"/>
                    <a:pt x="432" y="169"/>
                  </a:cubicBezTo>
                  <a:cubicBezTo>
                    <a:pt x="432" y="177"/>
                    <a:pt x="426" y="183"/>
                    <a:pt x="418" y="183"/>
                  </a:cubicBezTo>
                  <a:cubicBezTo>
                    <a:pt x="326" y="183"/>
                    <a:pt x="326" y="183"/>
                    <a:pt x="326" y="183"/>
                  </a:cubicBezTo>
                  <a:cubicBezTo>
                    <a:pt x="325" y="183"/>
                    <a:pt x="324" y="183"/>
                    <a:pt x="324" y="183"/>
                  </a:cubicBezTo>
                  <a:cubicBezTo>
                    <a:pt x="318" y="184"/>
                    <a:pt x="313" y="181"/>
                    <a:pt x="310" y="176"/>
                  </a:cubicBezTo>
                  <a:cubicBezTo>
                    <a:pt x="268" y="106"/>
                    <a:pt x="268" y="106"/>
                    <a:pt x="268" y="106"/>
                  </a:cubicBezTo>
                  <a:cubicBezTo>
                    <a:pt x="162" y="200"/>
                    <a:pt x="162" y="200"/>
                    <a:pt x="162" y="200"/>
                  </a:cubicBezTo>
                  <a:cubicBezTo>
                    <a:pt x="156" y="205"/>
                    <a:pt x="147" y="204"/>
                    <a:pt x="142" y="198"/>
                  </a:cubicBezTo>
                  <a:cubicBezTo>
                    <a:pt x="141" y="198"/>
                    <a:pt x="140" y="197"/>
                    <a:pt x="140" y="196"/>
                  </a:cubicBezTo>
                  <a:cubicBezTo>
                    <a:pt x="138" y="195"/>
                    <a:pt x="137" y="193"/>
                    <a:pt x="136" y="19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29" y="191"/>
                    <a:pt x="29" y="191"/>
                    <a:pt x="29" y="191"/>
                  </a:cubicBezTo>
                  <a:cubicBezTo>
                    <a:pt x="26" y="198"/>
                    <a:pt x="18" y="202"/>
                    <a:pt x="10" y="199"/>
                  </a:cubicBezTo>
                  <a:cubicBezTo>
                    <a:pt x="3" y="196"/>
                    <a:pt x="0" y="188"/>
                    <a:pt x="2" y="181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71" y="4"/>
                    <a:pt x="76" y="0"/>
                    <a:pt x="82" y="1"/>
                  </a:cubicBezTo>
                  <a:cubicBezTo>
                    <a:pt x="88" y="0"/>
                    <a:pt x="94" y="4"/>
                    <a:pt x="97" y="10"/>
                  </a:cubicBezTo>
                  <a:cubicBezTo>
                    <a:pt x="157" y="166"/>
                    <a:pt x="157" y="166"/>
                    <a:pt x="157" y="166"/>
                  </a:cubicBezTo>
                  <a:cubicBezTo>
                    <a:pt x="259" y="76"/>
                    <a:pt x="259" y="76"/>
                    <a:pt x="259" y="76"/>
                  </a:cubicBezTo>
                  <a:cubicBezTo>
                    <a:pt x="263" y="73"/>
                    <a:pt x="267" y="72"/>
                    <a:pt x="271" y="73"/>
                  </a:cubicBezTo>
                  <a:cubicBezTo>
                    <a:pt x="277" y="73"/>
                    <a:pt x="282" y="75"/>
                    <a:pt x="285" y="80"/>
                  </a:cubicBezTo>
                  <a:cubicBezTo>
                    <a:pt x="330" y="155"/>
                    <a:pt x="330" y="155"/>
                    <a:pt x="330" y="155"/>
                  </a:cubicBezTo>
                  <a:lnTo>
                    <a:pt x="418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6"/>
            <p:cNvSpPr>
              <a:spLocks noEditPoints="1"/>
            </p:cNvSpPr>
            <p:nvPr/>
          </p:nvSpPr>
          <p:spPr bwMode="auto">
            <a:xfrm>
              <a:off x="992188" y="2135188"/>
              <a:ext cx="376238" cy="377825"/>
            </a:xfrm>
            <a:custGeom>
              <a:avLst/>
              <a:gdLst>
                <a:gd name="T0" fmla="*/ 167 w 183"/>
                <a:gd name="T1" fmla="*/ 133 h 184"/>
                <a:gd name="T2" fmla="*/ 176 w 183"/>
                <a:gd name="T3" fmla="*/ 144 h 184"/>
                <a:gd name="T4" fmla="*/ 131 w 183"/>
                <a:gd name="T5" fmla="*/ 182 h 184"/>
                <a:gd name="T6" fmla="*/ 123 w 183"/>
                <a:gd name="T7" fmla="*/ 172 h 184"/>
                <a:gd name="T8" fmla="*/ 29 w 183"/>
                <a:gd name="T9" fmla="*/ 148 h 184"/>
                <a:gd name="T10" fmla="*/ 39 w 183"/>
                <a:gd name="T11" fmla="*/ 30 h 184"/>
                <a:gd name="T12" fmla="*/ 157 w 183"/>
                <a:gd name="T13" fmla="*/ 39 h 184"/>
                <a:gd name="T14" fmla="*/ 167 w 183"/>
                <a:gd name="T15" fmla="*/ 133 h 184"/>
                <a:gd name="T16" fmla="*/ 135 w 183"/>
                <a:gd name="T17" fmla="*/ 143 h 184"/>
                <a:gd name="T18" fmla="*/ 143 w 183"/>
                <a:gd name="T19" fmla="*/ 51 h 184"/>
                <a:gd name="T20" fmla="*/ 51 w 183"/>
                <a:gd name="T21" fmla="*/ 44 h 184"/>
                <a:gd name="T22" fmla="*/ 44 w 183"/>
                <a:gd name="T23" fmla="*/ 136 h 184"/>
                <a:gd name="T24" fmla="*/ 135 w 183"/>
                <a:gd name="T25" fmla="*/ 14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184">
                  <a:moveTo>
                    <a:pt x="167" y="133"/>
                  </a:moveTo>
                  <a:cubicBezTo>
                    <a:pt x="176" y="144"/>
                    <a:pt x="176" y="144"/>
                    <a:pt x="176" y="144"/>
                  </a:cubicBezTo>
                  <a:cubicBezTo>
                    <a:pt x="131" y="182"/>
                    <a:pt x="131" y="182"/>
                    <a:pt x="131" y="182"/>
                  </a:cubicBezTo>
                  <a:cubicBezTo>
                    <a:pt x="123" y="172"/>
                    <a:pt x="123" y="172"/>
                    <a:pt x="123" y="172"/>
                  </a:cubicBezTo>
                  <a:cubicBezTo>
                    <a:pt x="91" y="184"/>
                    <a:pt x="53" y="175"/>
                    <a:pt x="29" y="148"/>
                  </a:cubicBezTo>
                  <a:cubicBezTo>
                    <a:pt x="0" y="112"/>
                    <a:pt x="4" y="60"/>
                    <a:pt x="39" y="30"/>
                  </a:cubicBezTo>
                  <a:cubicBezTo>
                    <a:pt x="74" y="0"/>
                    <a:pt x="127" y="4"/>
                    <a:pt x="157" y="39"/>
                  </a:cubicBezTo>
                  <a:cubicBezTo>
                    <a:pt x="180" y="66"/>
                    <a:pt x="183" y="104"/>
                    <a:pt x="167" y="133"/>
                  </a:cubicBezTo>
                  <a:close/>
                  <a:moveTo>
                    <a:pt x="135" y="143"/>
                  </a:moveTo>
                  <a:cubicBezTo>
                    <a:pt x="163" y="120"/>
                    <a:pt x="166" y="79"/>
                    <a:pt x="143" y="51"/>
                  </a:cubicBezTo>
                  <a:cubicBezTo>
                    <a:pt x="120" y="24"/>
                    <a:pt x="79" y="21"/>
                    <a:pt x="51" y="44"/>
                  </a:cubicBezTo>
                  <a:cubicBezTo>
                    <a:pt x="24" y="67"/>
                    <a:pt x="20" y="108"/>
                    <a:pt x="44" y="136"/>
                  </a:cubicBezTo>
                  <a:cubicBezTo>
                    <a:pt x="67" y="163"/>
                    <a:pt x="108" y="166"/>
                    <a:pt x="135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7"/>
            <p:cNvSpPr>
              <a:spLocks/>
            </p:cNvSpPr>
            <p:nvPr/>
          </p:nvSpPr>
          <p:spPr bwMode="auto">
            <a:xfrm>
              <a:off x="487363" y="2227263"/>
              <a:ext cx="819150" cy="820738"/>
            </a:xfrm>
            <a:custGeom>
              <a:avLst/>
              <a:gdLst>
                <a:gd name="T0" fmla="*/ 516 w 516"/>
                <a:gd name="T1" fmla="*/ 447 h 517"/>
                <a:gd name="T2" fmla="*/ 516 w 516"/>
                <a:gd name="T3" fmla="*/ 463 h 517"/>
                <a:gd name="T4" fmla="*/ 83 w 516"/>
                <a:gd name="T5" fmla="*/ 463 h 517"/>
                <a:gd name="T6" fmla="*/ 83 w 516"/>
                <a:gd name="T7" fmla="*/ 517 h 517"/>
                <a:gd name="T8" fmla="*/ 66 w 516"/>
                <a:gd name="T9" fmla="*/ 517 h 517"/>
                <a:gd name="T10" fmla="*/ 66 w 516"/>
                <a:gd name="T11" fmla="*/ 463 h 517"/>
                <a:gd name="T12" fmla="*/ 0 w 516"/>
                <a:gd name="T13" fmla="*/ 463 h 517"/>
                <a:gd name="T14" fmla="*/ 0 w 516"/>
                <a:gd name="T15" fmla="*/ 447 h 517"/>
                <a:gd name="T16" fmla="*/ 66 w 516"/>
                <a:gd name="T17" fmla="*/ 447 h 517"/>
                <a:gd name="T18" fmla="*/ 66 w 516"/>
                <a:gd name="T19" fmla="*/ 0 h 517"/>
                <a:gd name="T20" fmla="*/ 83 w 516"/>
                <a:gd name="T21" fmla="*/ 0 h 517"/>
                <a:gd name="T22" fmla="*/ 83 w 516"/>
                <a:gd name="T23" fmla="*/ 447 h 517"/>
                <a:gd name="T24" fmla="*/ 516 w 516"/>
                <a:gd name="T25" fmla="*/ 447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6" h="517">
                  <a:moveTo>
                    <a:pt x="516" y="447"/>
                  </a:moveTo>
                  <a:lnTo>
                    <a:pt x="516" y="463"/>
                  </a:lnTo>
                  <a:lnTo>
                    <a:pt x="83" y="463"/>
                  </a:lnTo>
                  <a:lnTo>
                    <a:pt x="83" y="517"/>
                  </a:lnTo>
                  <a:lnTo>
                    <a:pt x="66" y="517"/>
                  </a:lnTo>
                  <a:lnTo>
                    <a:pt x="66" y="463"/>
                  </a:lnTo>
                  <a:lnTo>
                    <a:pt x="0" y="463"/>
                  </a:lnTo>
                  <a:lnTo>
                    <a:pt x="0" y="447"/>
                  </a:lnTo>
                  <a:lnTo>
                    <a:pt x="66" y="447"/>
                  </a:lnTo>
                  <a:lnTo>
                    <a:pt x="66" y="0"/>
                  </a:lnTo>
                  <a:lnTo>
                    <a:pt x="83" y="0"/>
                  </a:lnTo>
                  <a:lnTo>
                    <a:pt x="83" y="447"/>
                  </a:lnTo>
                  <a:lnTo>
                    <a:pt x="516" y="4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68"/>
            <p:cNvSpPr>
              <a:spLocks noChangeArrowheads="1"/>
            </p:cNvSpPr>
            <p:nvPr/>
          </p:nvSpPr>
          <p:spPr bwMode="auto">
            <a:xfrm>
              <a:off x="673100" y="2351088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673100" y="2290763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673100" y="2232026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" name="Freeform 73"/>
          <p:cNvSpPr>
            <a:spLocks noEditPoints="1"/>
          </p:cNvSpPr>
          <p:nvPr/>
        </p:nvSpPr>
        <p:spPr bwMode="auto">
          <a:xfrm>
            <a:off x="1578985" y="4915851"/>
            <a:ext cx="557492" cy="676066"/>
          </a:xfrm>
          <a:custGeom>
            <a:avLst/>
            <a:gdLst>
              <a:gd name="T0" fmla="*/ 215 w 215"/>
              <a:gd name="T1" fmla="*/ 18 h 273"/>
              <a:gd name="T2" fmla="*/ 17 w 215"/>
              <a:gd name="T3" fmla="*/ 0 h 273"/>
              <a:gd name="T4" fmla="*/ 0 w 215"/>
              <a:gd name="T5" fmla="*/ 255 h 273"/>
              <a:gd name="T6" fmla="*/ 198 w 215"/>
              <a:gd name="T7" fmla="*/ 273 h 273"/>
              <a:gd name="T8" fmla="*/ 201 w 215"/>
              <a:gd name="T9" fmla="*/ 14 h 273"/>
              <a:gd name="T10" fmla="*/ 14 w 215"/>
              <a:gd name="T11" fmla="*/ 259 h 273"/>
              <a:gd name="T12" fmla="*/ 201 w 215"/>
              <a:gd name="T13" fmla="*/ 14 h 273"/>
              <a:gd name="T14" fmla="*/ 61 w 215"/>
              <a:gd name="T15" fmla="*/ 42 h 273"/>
              <a:gd name="T16" fmla="*/ 147 w 215"/>
              <a:gd name="T17" fmla="*/ 35 h 273"/>
              <a:gd name="T18" fmla="*/ 147 w 215"/>
              <a:gd name="T19" fmla="*/ 49 h 273"/>
              <a:gd name="T20" fmla="*/ 34 w 215"/>
              <a:gd name="T21" fmla="*/ 78 h 273"/>
              <a:gd name="T22" fmla="*/ 34 w 215"/>
              <a:gd name="T23" fmla="*/ 70 h 273"/>
              <a:gd name="T24" fmla="*/ 185 w 215"/>
              <a:gd name="T25" fmla="*/ 74 h 273"/>
              <a:gd name="T26" fmla="*/ 34 w 215"/>
              <a:gd name="T27" fmla="*/ 78 h 273"/>
              <a:gd name="T28" fmla="*/ 30 w 215"/>
              <a:gd name="T29" fmla="*/ 99 h 273"/>
              <a:gd name="T30" fmla="*/ 182 w 215"/>
              <a:gd name="T31" fmla="*/ 95 h 273"/>
              <a:gd name="T32" fmla="*/ 182 w 215"/>
              <a:gd name="T33" fmla="*/ 103 h 273"/>
              <a:gd name="T34" fmla="*/ 34 w 215"/>
              <a:gd name="T35" fmla="*/ 184 h 273"/>
              <a:gd name="T36" fmla="*/ 34 w 215"/>
              <a:gd name="T37" fmla="*/ 176 h 273"/>
              <a:gd name="T38" fmla="*/ 72 w 215"/>
              <a:gd name="T39" fmla="*/ 180 h 273"/>
              <a:gd name="T40" fmla="*/ 34 w 215"/>
              <a:gd name="T41" fmla="*/ 184 h 273"/>
              <a:gd name="T42" fmla="*/ 160 w 215"/>
              <a:gd name="T43" fmla="*/ 151 h 273"/>
              <a:gd name="T44" fmla="*/ 185 w 215"/>
              <a:gd name="T45" fmla="*/ 151 h 273"/>
              <a:gd name="T46" fmla="*/ 176 w 215"/>
              <a:gd name="T47" fmla="*/ 172 h 273"/>
              <a:gd name="T48" fmla="*/ 192 w 215"/>
              <a:gd name="T49" fmla="*/ 192 h 273"/>
              <a:gd name="T50" fmla="*/ 170 w 215"/>
              <a:gd name="T51" fmla="*/ 198 h 273"/>
              <a:gd name="T52" fmla="*/ 165 w 215"/>
              <a:gd name="T53" fmla="*/ 223 h 273"/>
              <a:gd name="T54" fmla="*/ 146 w 215"/>
              <a:gd name="T55" fmla="*/ 210 h 273"/>
              <a:gd name="T56" fmla="*/ 123 w 215"/>
              <a:gd name="T57" fmla="*/ 221 h 273"/>
              <a:gd name="T58" fmla="*/ 122 w 215"/>
              <a:gd name="T59" fmla="*/ 198 h 273"/>
              <a:gd name="T60" fmla="*/ 99 w 215"/>
              <a:gd name="T61" fmla="*/ 187 h 273"/>
              <a:gd name="T62" fmla="*/ 116 w 215"/>
              <a:gd name="T63" fmla="*/ 172 h 273"/>
              <a:gd name="T64" fmla="*/ 34 w 215"/>
              <a:gd name="T65" fmla="*/ 153 h 273"/>
              <a:gd name="T66" fmla="*/ 34 w 215"/>
              <a:gd name="T67" fmla="*/ 145 h 273"/>
              <a:gd name="T68" fmla="*/ 141 w 215"/>
              <a:gd name="T69" fmla="*/ 133 h 273"/>
              <a:gd name="T70" fmla="*/ 34 w 215"/>
              <a:gd name="T71" fmla="*/ 128 h 273"/>
              <a:gd name="T72" fmla="*/ 34 w 215"/>
              <a:gd name="T73" fmla="*/ 120 h 273"/>
              <a:gd name="T74" fmla="*/ 169 w 215"/>
              <a:gd name="T75" fmla="*/ 124 h 273"/>
              <a:gd name="T76" fmla="*/ 147 w 215"/>
              <a:gd name="T77" fmla="*/ 128 h 273"/>
              <a:gd name="T78" fmla="*/ 31 w 215"/>
              <a:gd name="T79" fmla="*/ 224 h 273"/>
              <a:gd name="T80" fmla="*/ 66 w 215"/>
              <a:gd name="T81" fmla="*/ 195 h 273"/>
              <a:gd name="T82" fmla="*/ 68 w 215"/>
              <a:gd name="T83" fmla="*/ 223 h 273"/>
              <a:gd name="T84" fmla="*/ 72 w 215"/>
              <a:gd name="T85" fmla="*/ 226 h 273"/>
              <a:gd name="T86" fmla="*/ 86 w 215"/>
              <a:gd name="T87" fmla="*/ 215 h 273"/>
              <a:gd name="T88" fmla="*/ 98 w 215"/>
              <a:gd name="T89" fmla="*/ 214 h 273"/>
              <a:gd name="T90" fmla="*/ 94 w 215"/>
              <a:gd name="T91" fmla="*/ 229 h 273"/>
              <a:gd name="T92" fmla="*/ 118 w 215"/>
              <a:gd name="T93" fmla="*/ 232 h 273"/>
              <a:gd name="T94" fmla="*/ 118 w 215"/>
              <a:gd name="T95" fmla="*/ 242 h 273"/>
              <a:gd name="T96" fmla="*/ 85 w 215"/>
              <a:gd name="T97" fmla="*/ 232 h 273"/>
              <a:gd name="T98" fmla="*/ 81 w 215"/>
              <a:gd name="T99" fmla="*/ 230 h 273"/>
              <a:gd name="T100" fmla="*/ 56 w 215"/>
              <a:gd name="T101" fmla="*/ 239 h 273"/>
              <a:gd name="T102" fmla="*/ 58 w 215"/>
              <a:gd name="T103" fmla="*/ 226 h 273"/>
              <a:gd name="T104" fmla="*/ 66 w 215"/>
              <a:gd name="T105" fmla="*/ 204 h 273"/>
              <a:gd name="T106" fmla="*/ 41 w 215"/>
              <a:gd name="T107" fmla="*/ 223 h 273"/>
              <a:gd name="T108" fmla="*/ 34 w 215"/>
              <a:gd name="T109" fmla="*/ 236 h 273"/>
              <a:gd name="T110" fmla="*/ 29 w 215"/>
              <a:gd name="T111" fmla="*/ 240 h 273"/>
              <a:gd name="T112" fmla="*/ 27 w 215"/>
              <a:gd name="T113" fmla="*/ 232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15" h="273">
                <a:moveTo>
                  <a:pt x="215" y="255"/>
                </a:moveTo>
                <a:cubicBezTo>
                  <a:pt x="215" y="18"/>
                  <a:pt x="215" y="18"/>
                  <a:pt x="215" y="18"/>
                </a:cubicBezTo>
                <a:cubicBezTo>
                  <a:pt x="215" y="8"/>
                  <a:pt x="208" y="0"/>
                  <a:pt x="198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8"/>
                </a:cubicBezTo>
                <a:cubicBezTo>
                  <a:pt x="0" y="255"/>
                  <a:pt x="0" y="255"/>
                  <a:pt x="0" y="255"/>
                </a:cubicBezTo>
                <a:cubicBezTo>
                  <a:pt x="0" y="265"/>
                  <a:pt x="8" y="273"/>
                  <a:pt x="18" y="273"/>
                </a:cubicBezTo>
                <a:cubicBezTo>
                  <a:pt x="198" y="273"/>
                  <a:pt x="198" y="273"/>
                  <a:pt x="198" y="273"/>
                </a:cubicBezTo>
                <a:cubicBezTo>
                  <a:pt x="208" y="273"/>
                  <a:pt x="215" y="265"/>
                  <a:pt x="215" y="255"/>
                </a:cubicBezTo>
                <a:close/>
                <a:moveTo>
                  <a:pt x="201" y="14"/>
                </a:moveTo>
                <a:cubicBezTo>
                  <a:pt x="201" y="259"/>
                  <a:pt x="201" y="259"/>
                  <a:pt x="201" y="259"/>
                </a:cubicBezTo>
                <a:cubicBezTo>
                  <a:pt x="14" y="259"/>
                  <a:pt x="14" y="259"/>
                  <a:pt x="14" y="259"/>
                </a:cubicBezTo>
                <a:cubicBezTo>
                  <a:pt x="14" y="14"/>
                  <a:pt x="14" y="14"/>
                  <a:pt x="14" y="14"/>
                </a:cubicBezTo>
                <a:cubicBezTo>
                  <a:pt x="201" y="14"/>
                  <a:pt x="201" y="14"/>
                  <a:pt x="201" y="14"/>
                </a:cubicBezTo>
                <a:close/>
                <a:moveTo>
                  <a:pt x="68" y="49"/>
                </a:moveTo>
                <a:cubicBezTo>
                  <a:pt x="64" y="49"/>
                  <a:pt x="61" y="46"/>
                  <a:pt x="61" y="42"/>
                </a:cubicBezTo>
                <a:cubicBezTo>
                  <a:pt x="61" y="38"/>
                  <a:pt x="64" y="35"/>
                  <a:pt x="68" y="35"/>
                </a:cubicBezTo>
                <a:cubicBezTo>
                  <a:pt x="147" y="35"/>
                  <a:pt x="147" y="35"/>
                  <a:pt x="147" y="35"/>
                </a:cubicBezTo>
                <a:cubicBezTo>
                  <a:pt x="151" y="35"/>
                  <a:pt x="154" y="38"/>
                  <a:pt x="154" y="42"/>
                </a:cubicBezTo>
                <a:cubicBezTo>
                  <a:pt x="154" y="46"/>
                  <a:pt x="151" y="49"/>
                  <a:pt x="147" y="49"/>
                </a:cubicBezTo>
                <a:cubicBezTo>
                  <a:pt x="68" y="49"/>
                  <a:pt x="68" y="49"/>
                  <a:pt x="68" y="49"/>
                </a:cubicBezTo>
                <a:close/>
                <a:moveTo>
                  <a:pt x="34" y="78"/>
                </a:moveTo>
                <a:cubicBezTo>
                  <a:pt x="32" y="78"/>
                  <a:pt x="30" y="76"/>
                  <a:pt x="30" y="74"/>
                </a:cubicBezTo>
                <a:cubicBezTo>
                  <a:pt x="30" y="72"/>
                  <a:pt x="32" y="70"/>
                  <a:pt x="34" y="70"/>
                </a:cubicBezTo>
                <a:cubicBezTo>
                  <a:pt x="182" y="70"/>
                  <a:pt x="182" y="70"/>
                  <a:pt x="182" y="70"/>
                </a:cubicBezTo>
                <a:cubicBezTo>
                  <a:pt x="184" y="70"/>
                  <a:pt x="185" y="72"/>
                  <a:pt x="185" y="74"/>
                </a:cubicBezTo>
                <a:cubicBezTo>
                  <a:pt x="185" y="76"/>
                  <a:pt x="184" y="78"/>
                  <a:pt x="182" y="78"/>
                </a:cubicBezTo>
                <a:cubicBezTo>
                  <a:pt x="34" y="78"/>
                  <a:pt x="34" y="78"/>
                  <a:pt x="34" y="78"/>
                </a:cubicBezTo>
                <a:close/>
                <a:moveTo>
                  <a:pt x="34" y="103"/>
                </a:moveTo>
                <a:cubicBezTo>
                  <a:pt x="32" y="103"/>
                  <a:pt x="30" y="101"/>
                  <a:pt x="30" y="99"/>
                </a:cubicBezTo>
                <a:cubicBezTo>
                  <a:pt x="30" y="97"/>
                  <a:pt x="32" y="95"/>
                  <a:pt x="34" y="95"/>
                </a:cubicBezTo>
                <a:cubicBezTo>
                  <a:pt x="182" y="95"/>
                  <a:pt x="182" y="95"/>
                  <a:pt x="182" y="95"/>
                </a:cubicBezTo>
                <a:cubicBezTo>
                  <a:pt x="184" y="95"/>
                  <a:pt x="185" y="97"/>
                  <a:pt x="185" y="99"/>
                </a:cubicBezTo>
                <a:cubicBezTo>
                  <a:pt x="185" y="101"/>
                  <a:pt x="184" y="103"/>
                  <a:pt x="182" y="103"/>
                </a:cubicBezTo>
                <a:cubicBezTo>
                  <a:pt x="34" y="103"/>
                  <a:pt x="34" y="103"/>
                  <a:pt x="34" y="103"/>
                </a:cubicBezTo>
                <a:close/>
                <a:moveTo>
                  <a:pt x="34" y="184"/>
                </a:moveTo>
                <a:cubicBezTo>
                  <a:pt x="32" y="184"/>
                  <a:pt x="30" y="183"/>
                  <a:pt x="30" y="180"/>
                </a:cubicBezTo>
                <a:cubicBezTo>
                  <a:pt x="30" y="178"/>
                  <a:pt x="32" y="176"/>
                  <a:pt x="34" y="176"/>
                </a:cubicBezTo>
                <a:cubicBezTo>
                  <a:pt x="68" y="176"/>
                  <a:pt x="68" y="176"/>
                  <a:pt x="68" y="176"/>
                </a:cubicBezTo>
                <a:cubicBezTo>
                  <a:pt x="70" y="176"/>
                  <a:pt x="72" y="178"/>
                  <a:pt x="72" y="180"/>
                </a:cubicBezTo>
                <a:cubicBezTo>
                  <a:pt x="72" y="183"/>
                  <a:pt x="70" y="184"/>
                  <a:pt x="68" y="184"/>
                </a:cubicBezTo>
                <a:cubicBezTo>
                  <a:pt x="34" y="184"/>
                  <a:pt x="34" y="184"/>
                  <a:pt x="34" y="184"/>
                </a:cubicBezTo>
                <a:close/>
                <a:moveTo>
                  <a:pt x="151" y="133"/>
                </a:moveTo>
                <a:cubicBezTo>
                  <a:pt x="160" y="151"/>
                  <a:pt x="160" y="151"/>
                  <a:pt x="160" y="151"/>
                </a:cubicBezTo>
                <a:cubicBezTo>
                  <a:pt x="179" y="146"/>
                  <a:pt x="179" y="146"/>
                  <a:pt x="179" y="146"/>
                </a:cubicBezTo>
                <a:cubicBezTo>
                  <a:pt x="182" y="146"/>
                  <a:pt x="184" y="148"/>
                  <a:pt x="185" y="151"/>
                </a:cubicBezTo>
                <a:cubicBezTo>
                  <a:pt x="185" y="152"/>
                  <a:pt x="185" y="153"/>
                  <a:pt x="185" y="154"/>
                </a:cubicBezTo>
                <a:cubicBezTo>
                  <a:pt x="176" y="172"/>
                  <a:pt x="176" y="172"/>
                  <a:pt x="176" y="172"/>
                </a:cubicBezTo>
                <a:cubicBezTo>
                  <a:pt x="192" y="184"/>
                  <a:pt x="192" y="184"/>
                  <a:pt x="192" y="184"/>
                </a:cubicBezTo>
                <a:cubicBezTo>
                  <a:pt x="194" y="186"/>
                  <a:pt x="194" y="189"/>
                  <a:pt x="192" y="192"/>
                </a:cubicBezTo>
                <a:cubicBezTo>
                  <a:pt x="192" y="193"/>
                  <a:pt x="190" y="193"/>
                  <a:pt x="189" y="194"/>
                </a:cubicBezTo>
                <a:cubicBezTo>
                  <a:pt x="170" y="198"/>
                  <a:pt x="170" y="198"/>
                  <a:pt x="170" y="198"/>
                </a:cubicBezTo>
                <a:cubicBezTo>
                  <a:pt x="170" y="217"/>
                  <a:pt x="170" y="217"/>
                  <a:pt x="170" y="217"/>
                </a:cubicBezTo>
                <a:cubicBezTo>
                  <a:pt x="170" y="220"/>
                  <a:pt x="168" y="223"/>
                  <a:pt x="165" y="223"/>
                </a:cubicBezTo>
                <a:cubicBezTo>
                  <a:pt x="163" y="223"/>
                  <a:pt x="162" y="222"/>
                  <a:pt x="161" y="222"/>
                </a:cubicBezTo>
                <a:cubicBezTo>
                  <a:pt x="146" y="210"/>
                  <a:pt x="146" y="210"/>
                  <a:pt x="146" y="210"/>
                </a:cubicBezTo>
                <a:cubicBezTo>
                  <a:pt x="131" y="222"/>
                  <a:pt x="131" y="222"/>
                  <a:pt x="131" y="222"/>
                </a:cubicBezTo>
                <a:cubicBezTo>
                  <a:pt x="129" y="224"/>
                  <a:pt x="125" y="223"/>
                  <a:pt x="123" y="221"/>
                </a:cubicBezTo>
                <a:cubicBezTo>
                  <a:pt x="122" y="220"/>
                  <a:pt x="122" y="218"/>
                  <a:pt x="122" y="217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03" y="194"/>
                  <a:pt x="103" y="194"/>
                  <a:pt x="103" y="194"/>
                </a:cubicBezTo>
                <a:cubicBezTo>
                  <a:pt x="100" y="193"/>
                  <a:pt x="98" y="190"/>
                  <a:pt x="99" y="187"/>
                </a:cubicBezTo>
                <a:cubicBezTo>
                  <a:pt x="99" y="186"/>
                  <a:pt x="100" y="185"/>
                  <a:pt x="101" y="184"/>
                </a:cubicBezTo>
                <a:cubicBezTo>
                  <a:pt x="116" y="172"/>
                  <a:pt x="116" y="172"/>
                  <a:pt x="116" y="172"/>
                </a:cubicBezTo>
                <a:cubicBezTo>
                  <a:pt x="107" y="153"/>
                  <a:pt x="107" y="153"/>
                  <a:pt x="107" y="153"/>
                </a:cubicBezTo>
                <a:cubicBezTo>
                  <a:pt x="34" y="153"/>
                  <a:pt x="34" y="153"/>
                  <a:pt x="34" y="153"/>
                </a:cubicBezTo>
                <a:cubicBezTo>
                  <a:pt x="32" y="153"/>
                  <a:pt x="30" y="151"/>
                  <a:pt x="30" y="149"/>
                </a:cubicBezTo>
                <a:cubicBezTo>
                  <a:pt x="30" y="147"/>
                  <a:pt x="32" y="145"/>
                  <a:pt x="34" y="145"/>
                </a:cubicBezTo>
                <a:cubicBezTo>
                  <a:pt x="135" y="145"/>
                  <a:pt x="135" y="145"/>
                  <a:pt x="135" y="145"/>
                </a:cubicBezTo>
                <a:cubicBezTo>
                  <a:pt x="141" y="133"/>
                  <a:pt x="141" y="133"/>
                  <a:pt x="141" y="133"/>
                </a:cubicBezTo>
                <a:cubicBezTo>
                  <a:pt x="142" y="131"/>
                  <a:pt x="144" y="128"/>
                  <a:pt x="146" y="128"/>
                </a:cubicBezTo>
                <a:cubicBezTo>
                  <a:pt x="34" y="128"/>
                  <a:pt x="34" y="128"/>
                  <a:pt x="34" y="128"/>
                </a:cubicBezTo>
                <a:cubicBezTo>
                  <a:pt x="32" y="128"/>
                  <a:pt x="30" y="126"/>
                  <a:pt x="30" y="124"/>
                </a:cubicBezTo>
                <a:cubicBezTo>
                  <a:pt x="30" y="122"/>
                  <a:pt x="32" y="120"/>
                  <a:pt x="34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7" y="120"/>
                  <a:pt x="169" y="122"/>
                  <a:pt x="169" y="124"/>
                </a:cubicBezTo>
                <a:cubicBezTo>
                  <a:pt x="169" y="126"/>
                  <a:pt x="167" y="128"/>
                  <a:pt x="165" y="128"/>
                </a:cubicBezTo>
                <a:cubicBezTo>
                  <a:pt x="147" y="128"/>
                  <a:pt x="147" y="128"/>
                  <a:pt x="147" y="128"/>
                </a:cubicBezTo>
                <a:cubicBezTo>
                  <a:pt x="149" y="128"/>
                  <a:pt x="150" y="131"/>
                  <a:pt x="151" y="133"/>
                </a:cubicBezTo>
                <a:close/>
                <a:moveTo>
                  <a:pt x="31" y="224"/>
                </a:moveTo>
                <a:cubicBezTo>
                  <a:pt x="32" y="222"/>
                  <a:pt x="34" y="219"/>
                  <a:pt x="35" y="217"/>
                </a:cubicBezTo>
                <a:cubicBezTo>
                  <a:pt x="42" y="207"/>
                  <a:pt x="54" y="197"/>
                  <a:pt x="66" y="195"/>
                </a:cubicBezTo>
                <a:cubicBezTo>
                  <a:pt x="71" y="194"/>
                  <a:pt x="73" y="196"/>
                  <a:pt x="74" y="201"/>
                </a:cubicBezTo>
                <a:cubicBezTo>
                  <a:pt x="74" y="207"/>
                  <a:pt x="71" y="217"/>
                  <a:pt x="68" y="223"/>
                </a:cubicBezTo>
                <a:cubicBezTo>
                  <a:pt x="65" y="231"/>
                  <a:pt x="65" y="231"/>
                  <a:pt x="65" y="231"/>
                </a:cubicBezTo>
                <a:cubicBezTo>
                  <a:pt x="72" y="226"/>
                  <a:pt x="72" y="226"/>
                  <a:pt x="72" y="226"/>
                </a:cubicBezTo>
                <a:cubicBezTo>
                  <a:pt x="74" y="224"/>
                  <a:pt x="75" y="223"/>
                  <a:pt x="77" y="222"/>
                </a:cubicBezTo>
                <a:cubicBezTo>
                  <a:pt x="80" y="219"/>
                  <a:pt x="83" y="217"/>
                  <a:pt x="86" y="215"/>
                </a:cubicBezTo>
                <a:cubicBezTo>
                  <a:pt x="88" y="213"/>
                  <a:pt x="93" y="210"/>
                  <a:pt x="96" y="212"/>
                </a:cubicBezTo>
                <a:cubicBezTo>
                  <a:pt x="97" y="212"/>
                  <a:pt x="97" y="213"/>
                  <a:pt x="98" y="214"/>
                </a:cubicBezTo>
                <a:cubicBezTo>
                  <a:pt x="100" y="218"/>
                  <a:pt x="97" y="221"/>
                  <a:pt x="96" y="225"/>
                </a:cubicBezTo>
                <a:cubicBezTo>
                  <a:pt x="95" y="226"/>
                  <a:pt x="94" y="227"/>
                  <a:pt x="94" y="229"/>
                </a:cubicBezTo>
                <a:cubicBezTo>
                  <a:pt x="92" y="232"/>
                  <a:pt x="92" y="232"/>
                  <a:pt x="92" y="232"/>
                </a:cubicBezTo>
                <a:cubicBezTo>
                  <a:pt x="118" y="232"/>
                  <a:pt x="118" y="232"/>
                  <a:pt x="118" y="232"/>
                </a:cubicBezTo>
                <a:cubicBezTo>
                  <a:pt x="120" y="232"/>
                  <a:pt x="122" y="235"/>
                  <a:pt x="122" y="237"/>
                </a:cubicBezTo>
                <a:cubicBezTo>
                  <a:pt x="122" y="239"/>
                  <a:pt x="120" y="242"/>
                  <a:pt x="118" y="242"/>
                </a:cubicBezTo>
                <a:cubicBezTo>
                  <a:pt x="110" y="242"/>
                  <a:pt x="102" y="242"/>
                  <a:pt x="93" y="242"/>
                </a:cubicBezTo>
                <a:cubicBezTo>
                  <a:pt x="87" y="242"/>
                  <a:pt x="84" y="238"/>
                  <a:pt x="85" y="232"/>
                </a:cubicBezTo>
                <a:cubicBezTo>
                  <a:pt x="85" y="227"/>
                  <a:pt x="85" y="227"/>
                  <a:pt x="85" y="227"/>
                </a:cubicBezTo>
                <a:cubicBezTo>
                  <a:pt x="81" y="230"/>
                  <a:pt x="81" y="230"/>
                  <a:pt x="81" y="230"/>
                </a:cubicBezTo>
                <a:cubicBezTo>
                  <a:pt x="76" y="233"/>
                  <a:pt x="66" y="241"/>
                  <a:pt x="61" y="242"/>
                </a:cubicBezTo>
                <a:cubicBezTo>
                  <a:pt x="59" y="242"/>
                  <a:pt x="57" y="241"/>
                  <a:pt x="56" y="239"/>
                </a:cubicBezTo>
                <a:cubicBezTo>
                  <a:pt x="55" y="237"/>
                  <a:pt x="55" y="235"/>
                  <a:pt x="56" y="233"/>
                </a:cubicBezTo>
                <a:cubicBezTo>
                  <a:pt x="56" y="230"/>
                  <a:pt x="57" y="228"/>
                  <a:pt x="58" y="226"/>
                </a:cubicBezTo>
                <a:cubicBezTo>
                  <a:pt x="61" y="220"/>
                  <a:pt x="63" y="214"/>
                  <a:pt x="65" y="208"/>
                </a:cubicBezTo>
                <a:cubicBezTo>
                  <a:pt x="66" y="204"/>
                  <a:pt x="66" y="204"/>
                  <a:pt x="66" y="204"/>
                </a:cubicBezTo>
                <a:cubicBezTo>
                  <a:pt x="62" y="206"/>
                  <a:pt x="62" y="206"/>
                  <a:pt x="62" y="206"/>
                </a:cubicBezTo>
                <a:cubicBezTo>
                  <a:pt x="54" y="209"/>
                  <a:pt x="46" y="216"/>
                  <a:pt x="41" y="223"/>
                </a:cubicBezTo>
                <a:cubicBezTo>
                  <a:pt x="40" y="225"/>
                  <a:pt x="39" y="227"/>
                  <a:pt x="37" y="229"/>
                </a:cubicBezTo>
                <a:cubicBezTo>
                  <a:pt x="36" y="232"/>
                  <a:pt x="35" y="234"/>
                  <a:pt x="34" y="236"/>
                </a:cubicBezTo>
                <a:cubicBezTo>
                  <a:pt x="34" y="237"/>
                  <a:pt x="34" y="237"/>
                  <a:pt x="34" y="237"/>
                </a:cubicBezTo>
                <a:cubicBezTo>
                  <a:pt x="33" y="239"/>
                  <a:pt x="31" y="240"/>
                  <a:pt x="29" y="240"/>
                </a:cubicBezTo>
                <a:cubicBezTo>
                  <a:pt x="27" y="239"/>
                  <a:pt x="26" y="236"/>
                  <a:pt x="26" y="234"/>
                </a:cubicBezTo>
                <a:cubicBezTo>
                  <a:pt x="27" y="233"/>
                  <a:pt x="27" y="232"/>
                  <a:pt x="27" y="232"/>
                </a:cubicBezTo>
                <a:cubicBezTo>
                  <a:pt x="28" y="229"/>
                  <a:pt x="29" y="227"/>
                  <a:pt x="31" y="22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55584" y="2911172"/>
            <a:ext cx="549159" cy="708025"/>
            <a:chOff x="557213" y="1989138"/>
            <a:chExt cx="892175" cy="1220787"/>
          </a:xfrm>
          <a:solidFill>
            <a:schemeClr val="bg1">
              <a:lumMod val="50000"/>
            </a:schemeClr>
          </a:solidFill>
        </p:grpSpPr>
        <p:sp>
          <p:nvSpPr>
            <p:cNvPr id="24" name="Freeform 49"/>
            <p:cNvSpPr>
              <a:spLocks noEditPoints="1"/>
            </p:cNvSpPr>
            <p:nvPr/>
          </p:nvSpPr>
          <p:spPr bwMode="auto">
            <a:xfrm>
              <a:off x="557213" y="2079625"/>
              <a:ext cx="892175" cy="1130300"/>
            </a:xfrm>
            <a:custGeom>
              <a:avLst/>
              <a:gdLst>
                <a:gd name="T0" fmla="*/ 170 w 189"/>
                <a:gd name="T1" fmla="*/ 0 h 240"/>
                <a:gd name="T2" fmla="*/ 119 w 189"/>
                <a:gd name="T3" fmla="*/ 0 h 240"/>
                <a:gd name="T4" fmla="*/ 121 w 189"/>
                <a:gd name="T5" fmla="*/ 8 h 240"/>
                <a:gd name="T6" fmla="*/ 125 w 189"/>
                <a:gd name="T7" fmla="*/ 13 h 240"/>
                <a:gd name="T8" fmla="*/ 141 w 189"/>
                <a:gd name="T9" fmla="*/ 17 h 240"/>
                <a:gd name="T10" fmla="*/ 142 w 189"/>
                <a:gd name="T11" fmla="*/ 17 h 240"/>
                <a:gd name="T12" fmla="*/ 145 w 189"/>
                <a:gd name="T13" fmla="*/ 18 h 240"/>
                <a:gd name="T14" fmla="*/ 167 w 189"/>
                <a:gd name="T15" fmla="*/ 18 h 240"/>
                <a:gd name="T16" fmla="*/ 167 w 189"/>
                <a:gd name="T17" fmla="*/ 179 h 240"/>
                <a:gd name="T18" fmla="*/ 143 w 189"/>
                <a:gd name="T19" fmla="*/ 179 h 240"/>
                <a:gd name="T20" fmla="*/ 124 w 189"/>
                <a:gd name="T21" fmla="*/ 198 h 240"/>
                <a:gd name="T22" fmla="*/ 124 w 189"/>
                <a:gd name="T23" fmla="*/ 222 h 240"/>
                <a:gd name="T24" fmla="*/ 19 w 189"/>
                <a:gd name="T25" fmla="*/ 222 h 240"/>
                <a:gd name="T26" fmla="*/ 19 w 189"/>
                <a:gd name="T27" fmla="*/ 18 h 240"/>
                <a:gd name="T28" fmla="*/ 45 w 189"/>
                <a:gd name="T29" fmla="*/ 18 h 240"/>
                <a:gd name="T30" fmla="*/ 48 w 189"/>
                <a:gd name="T31" fmla="*/ 17 h 240"/>
                <a:gd name="T32" fmla="*/ 49 w 189"/>
                <a:gd name="T33" fmla="*/ 17 h 240"/>
                <a:gd name="T34" fmla="*/ 49 w 189"/>
                <a:gd name="T35" fmla="*/ 17 h 240"/>
                <a:gd name="T36" fmla="*/ 63 w 189"/>
                <a:gd name="T37" fmla="*/ 15 h 240"/>
                <a:gd name="T38" fmla="*/ 70 w 189"/>
                <a:gd name="T39" fmla="*/ 8 h 240"/>
                <a:gd name="T40" fmla="*/ 71 w 189"/>
                <a:gd name="T41" fmla="*/ 0 h 240"/>
                <a:gd name="T42" fmla="*/ 20 w 189"/>
                <a:gd name="T43" fmla="*/ 0 h 240"/>
                <a:gd name="T44" fmla="*/ 0 w 189"/>
                <a:gd name="T45" fmla="*/ 22 h 240"/>
                <a:gd name="T46" fmla="*/ 0 w 189"/>
                <a:gd name="T47" fmla="*/ 218 h 240"/>
                <a:gd name="T48" fmla="*/ 20 w 189"/>
                <a:gd name="T49" fmla="*/ 240 h 240"/>
                <a:gd name="T50" fmla="*/ 170 w 189"/>
                <a:gd name="T51" fmla="*/ 240 h 240"/>
                <a:gd name="T52" fmla="*/ 189 w 189"/>
                <a:gd name="T53" fmla="*/ 218 h 240"/>
                <a:gd name="T54" fmla="*/ 189 w 189"/>
                <a:gd name="T55" fmla="*/ 22 h 240"/>
                <a:gd name="T56" fmla="*/ 170 w 189"/>
                <a:gd name="T57" fmla="*/ 0 h 240"/>
                <a:gd name="T58" fmla="*/ 132 w 189"/>
                <a:gd name="T59" fmla="*/ 225 h 240"/>
                <a:gd name="T60" fmla="*/ 132 w 189"/>
                <a:gd name="T61" fmla="*/ 199 h 240"/>
                <a:gd name="T62" fmla="*/ 144 w 189"/>
                <a:gd name="T63" fmla="*/ 187 h 240"/>
                <a:gd name="T64" fmla="*/ 170 w 189"/>
                <a:gd name="T65" fmla="*/ 187 h 240"/>
                <a:gd name="T66" fmla="*/ 132 w 189"/>
                <a:gd name="T67" fmla="*/ 225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9" h="240">
                  <a:moveTo>
                    <a:pt x="170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0" y="3"/>
                    <a:pt x="120" y="6"/>
                    <a:pt x="121" y="8"/>
                  </a:cubicBezTo>
                  <a:cubicBezTo>
                    <a:pt x="122" y="10"/>
                    <a:pt x="123" y="11"/>
                    <a:pt x="125" y="13"/>
                  </a:cubicBezTo>
                  <a:cubicBezTo>
                    <a:pt x="128" y="16"/>
                    <a:pt x="134" y="17"/>
                    <a:pt x="141" y="17"/>
                  </a:cubicBezTo>
                  <a:cubicBezTo>
                    <a:pt x="142" y="17"/>
                    <a:pt x="142" y="17"/>
                    <a:pt x="142" y="17"/>
                  </a:cubicBezTo>
                  <a:cubicBezTo>
                    <a:pt x="143" y="17"/>
                    <a:pt x="144" y="17"/>
                    <a:pt x="145" y="18"/>
                  </a:cubicBezTo>
                  <a:cubicBezTo>
                    <a:pt x="167" y="18"/>
                    <a:pt x="167" y="18"/>
                    <a:pt x="167" y="18"/>
                  </a:cubicBezTo>
                  <a:cubicBezTo>
                    <a:pt x="167" y="179"/>
                    <a:pt x="167" y="179"/>
                    <a:pt x="167" y="179"/>
                  </a:cubicBezTo>
                  <a:cubicBezTo>
                    <a:pt x="143" y="179"/>
                    <a:pt x="143" y="179"/>
                    <a:pt x="143" y="179"/>
                  </a:cubicBezTo>
                  <a:cubicBezTo>
                    <a:pt x="133" y="179"/>
                    <a:pt x="124" y="187"/>
                    <a:pt x="124" y="198"/>
                  </a:cubicBezTo>
                  <a:cubicBezTo>
                    <a:pt x="124" y="222"/>
                    <a:pt x="124" y="222"/>
                    <a:pt x="124" y="222"/>
                  </a:cubicBezTo>
                  <a:cubicBezTo>
                    <a:pt x="19" y="222"/>
                    <a:pt x="19" y="222"/>
                    <a:pt x="19" y="22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6" y="17"/>
                    <a:pt x="47" y="17"/>
                    <a:pt x="48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5" y="17"/>
                    <a:pt x="59" y="16"/>
                    <a:pt x="63" y="15"/>
                  </a:cubicBezTo>
                  <a:cubicBezTo>
                    <a:pt x="66" y="13"/>
                    <a:pt x="68" y="11"/>
                    <a:pt x="70" y="8"/>
                  </a:cubicBezTo>
                  <a:cubicBezTo>
                    <a:pt x="70" y="6"/>
                    <a:pt x="71" y="3"/>
                    <a:pt x="7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2"/>
                    <a:pt x="0" y="42"/>
                    <a:pt x="0" y="218"/>
                  </a:cubicBezTo>
                  <a:cubicBezTo>
                    <a:pt x="0" y="230"/>
                    <a:pt x="9" y="240"/>
                    <a:pt x="20" y="240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80" y="240"/>
                    <a:pt x="189" y="230"/>
                    <a:pt x="189" y="218"/>
                  </a:cubicBezTo>
                  <a:cubicBezTo>
                    <a:pt x="189" y="42"/>
                    <a:pt x="189" y="22"/>
                    <a:pt x="189" y="22"/>
                  </a:cubicBezTo>
                  <a:cubicBezTo>
                    <a:pt x="189" y="10"/>
                    <a:pt x="180" y="0"/>
                    <a:pt x="170" y="0"/>
                  </a:cubicBezTo>
                  <a:close/>
                  <a:moveTo>
                    <a:pt x="132" y="225"/>
                  </a:moveTo>
                  <a:cubicBezTo>
                    <a:pt x="132" y="199"/>
                    <a:pt x="132" y="199"/>
                    <a:pt x="132" y="199"/>
                  </a:cubicBezTo>
                  <a:cubicBezTo>
                    <a:pt x="132" y="193"/>
                    <a:pt x="138" y="187"/>
                    <a:pt x="144" y="187"/>
                  </a:cubicBezTo>
                  <a:cubicBezTo>
                    <a:pt x="170" y="187"/>
                    <a:pt x="170" y="187"/>
                    <a:pt x="170" y="187"/>
                  </a:cubicBezTo>
                  <a:lnTo>
                    <a:pt x="132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0"/>
            <p:cNvSpPr>
              <a:spLocks noEditPoints="1"/>
            </p:cNvSpPr>
            <p:nvPr/>
          </p:nvSpPr>
          <p:spPr bwMode="auto">
            <a:xfrm>
              <a:off x="712788" y="1989138"/>
              <a:ext cx="590550" cy="292100"/>
            </a:xfrm>
            <a:custGeom>
              <a:avLst/>
              <a:gdLst>
                <a:gd name="T0" fmla="*/ 17 w 125"/>
                <a:gd name="T1" fmla="*/ 44 h 62"/>
                <a:gd name="T2" fmla="*/ 46 w 125"/>
                <a:gd name="T3" fmla="*/ 17 h 62"/>
                <a:gd name="T4" fmla="*/ 46 w 125"/>
                <a:gd name="T5" fmla="*/ 16 h 62"/>
                <a:gd name="T6" fmla="*/ 46 w 125"/>
                <a:gd name="T7" fmla="*/ 16 h 62"/>
                <a:gd name="T8" fmla="*/ 62 w 125"/>
                <a:gd name="T9" fmla="*/ 0 h 62"/>
                <a:gd name="T10" fmla="*/ 62 w 125"/>
                <a:gd name="T11" fmla="*/ 0 h 62"/>
                <a:gd name="T12" fmla="*/ 79 w 125"/>
                <a:gd name="T13" fmla="*/ 16 h 62"/>
                <a:gd name="T14" fmla="*/ 79 w 125"/>
                <a:gd name="T15" fmla="*/ 16 h 62"/>
                <a:gd name="T16" fmla="*/ 79 w 125"/>
                <a:gd name="T17" fmla="*/ 17 h 62"/>
                <a:gd name="T18" fmla="*/ 108 w 125"/>
                <a:gd name="T19" fmla="*/ 44 h 62"/>
                <a:gd name="T20" fmla="*/ 109 w 125"/>
                <a:gd name="T21" fmla="*/ 44 h 62"/>
                <a:gd name="T22" fmla="*/ 125 w 125"/>
                <a:gd name="T23" fmla="*/ 62 h 62"/>
                <a:gd name="T24" fmla="*/ 0 w 125"/>
                <a:gd name="T25" fmla="*/ 62 h 62"/>
                <a:gd name="T26" fmla="*/ 16 w 125"/>
                <a:gd name="T27" fmla="*/ 44 h 62"/>
                <a:gd name="T28" fmla="*/ 17 w 125"/>
                <a:gd name="T29" fmla="*/ 44 h 62"/>
                <a:gd name="T30" fmla="*/ 62 w 125"/>
                <a:gd name="T31" fmla="*/ 9 h 62"/>
                <a:gd name="T32" fmla="*/ 55 w 125"/>
                <a:gd name="T33" fmla="*/ 15 h 62"/>
                <a:gd name="T34" fmla="*/ 62 w 125"/>
                <a:gd name="T35" fmla="*/ 22 h 62"/>
                <a:gd name="T36" fmla="*/ 69 w 125"/>
                <a:gd name="T37" fmla="*/ 15 h 62"/>
                <a:gd name="T38" fmla="*/ 62 w 125"/>
                <a:gd name="T39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5" h="62">
                  <a:moveTo>
                    <a:pt x="17" y="44"/>
                  </a:moveTo>
                  <a:cubicBezTo>
                    <a:pt x="33" y="43"/>
                    <a:pt x="45" y="3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6" y="5"/>
                    <a:pt x="53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2" y="0"/>
                    <a:pt x="79" y="5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79" y="37"/>
                    <a:pt x="92" y="43"/>
                    <a:pt x="108" y="4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9" y="44"/>
                    <a:pt x="125" y="53"/>
                    <a:pt x="125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53"/>
                    <a:pt x="5" y="44"/>
                    <a:pt x="16" y="44"/>
                  </a:cubicBezTo>
                  <a:lnTo>
                    <a:pt x="17" y="44"/>
                  </a:lnTo>
                  <a:close/>
                  <a:moveTo>
                    <a:pt x="62" y="9"/>
                  </a:moveTo>
                  <a:cubicBezTo>
                    <a:pt x="59" y="9"/>
                    <a:pt x="55" y="12"/>
                    <a:pt x="55" y="15"/>
                  </a:cubicBezTo>
                  <a:cubicBezTo>
                    <a:pt x="55" y="19"/>
                    <a:pt x="59" y="22"/>
                    <a:pt x="62" y="22"/>
                  </a:cubicBezTo>
                  <a:cubicBezTo>
                    <a:pt x="66" y="22"/>
                    <a:pt x="69" y="19"/>
                    <a:pt x="69" y="15"/>
                  </a:cubicBezTo>
                  <a:cubicBezTo>
                    <a:pt x="69" y="12"/>
                    <a:pt x="66" y="9"/>
                    <a:pt x="6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968375" y="2376488"/>
              <a:ext cx="29210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968375" y="2417763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53"/>
            <p:cNvSpPr>
              <a:spLocks noChangeArrowheads="1"/>
            </p:cNvSpPr>
            <p:nvPr/>
          </p:nvSpPr>
          <p:spPr bwMode="auto">
            <a:xfrm>
              <a:off x="968375" y="2465388"/>
              <a:ext cx="2921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4"/>
            <p:cNvSpPr>
              <a:spLocks noEditPoints="1"/>
            </p:cNvSpPr>
            <p:nvPr/>
          </p:nvSpPr>
          <p:spPr bwMode="auto">
            <a:xfrm>
              <a:off x="750888" y="2343150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5"/>
            <p:cNvSpPr>
              <a:spLocks noEditPoints="1"/>
            </p:cNvSpPr>
            <p:nvPr/>
          </p:nvSpPr>
          <p:spPr bwMode="auto">
            <a:xfrm>
              <a:off x="798513" y="2371725"/>
              <a:ext cx="84138" cy="122238"/>
            </a:xfrm>
            <a:custGeom>
              <a:avLst/>
              <a:gdLst>
                <a:gd name="T0" fmla="*/ 11 w 18"/>
                <a:gd name="T1" fmla="*/ 19 h 26"/>
                <a:gd name="T2" fmla="*/ 7 w 18"/>
                <a:gd name="T3" fmla="*/ 19 h 26"/>
                <a:gd name="T4" fmla="*/ 6 w 18"/>
                <a:gd name="T5" fmla="*/ 18 h 26"/>
                <a:gd name="T6" fmla="*/ 7 w 18"/>
                <a:gd name="T7" fmla="*/ 14 h 26"/>
                <a:gd name="T8" fmla="*/ 10 w 18"/>
                <a:gd name="T9" fmla="*/ 11 h 26"/>
                <a:gd name="T10" fmla="*/ 13 w 18"/>
                <a:gd name="T11" fmla="*/ 9 h 26"/>
                <a:gd name="T12" fmla="*/ 13 w 18"/>
                <a:gd name="T13" fmla="*/ 7 h 26"/>
                <a:gd name="T14" fmla="*/ 12 w 18"/>
                <a:gd name="T15" fmla="*/ 5 h 26"/>
                <a:gd name="T16" fmla="*/ 9 w 18"/>
                <a:gd name="T17" fmla="*/ 4 h 26"/>
                <a:gd name="T18" fmla="*/ 6 w 18"/>
                <a:gd name="T19" fmla="*/ 5 h 26"/>
                <a:gd name="T20" fmla="*/ 4 w 18"/>
                <a:gd name="T21" fmla="*/ 8 h 26"/>
                <a:gd name="T22" fmla="*/ 0 w 18"/>
                <a:gd name="T23" fmla="*/ 7 h 26"/>
                <a:gd name="T24" fmla="*/ 2 w 18"/>
                <a:gd name="T25" fmla="*/ 2 h 26"/>
                <a:gd name="T26" fmla="*/ 9 w 18"/>
                <a:gd name="T27" fmla="*/ 0 h 26"/>
                <a:gd name="T28" fmla="*/ 15 w 18"/>
                <a:gd name="T29" fmla="*/ 2 h 26"/>
                <a:gd name="T30" fmla="*/ 18 w 18"/>
                <a:gd name="T31" fmla="*/ 7 h 26"/>
                <a:gd name="T32" fmla="*/ 17 w 18"/>
                <a:gd name="T33" fmla="*/ 10 h 26"/>
                <a:gd name="T34" fmla="*/ 13 w 18"/>
                <a:gd name="T35" fmla="*/ 14 h 26"/>
                <a:gd name="T36" fmla="*/ 11 w 18"/>
                <a:gd name="T37" fmla="*/ 16 h 26"/>
                <a:gd name="T38" fmla="*/ 11 w 18"/>
                <a:gd name="T39" fmla="*/ 19 h 26"/>
                <a:gd name="T40" fmla="*/ 7 w 18"/>
                <a:gd name="T41" fmla="*/ 26 h 26"/>
                <a:gd name="T42" fmla="*/ 7 w 18"/>
                <a:gd name="T43" fmla="*/ 21 h 26"/>
                <a:gd name="T44" fmla="*/ 11 w 18"/>
                <a:gd name="T45" fmla="*/ 21 h 26"/>
                <a:gd name="T46" fmla="*/ 11 w 18"/>
                <a:gd name="T47" fmla="*/ 26 h 26"/>
                <a:gd name="T48" fmla="*/ 7 w 18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6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3"/>
                    <a:pt x="9" y="12"/>
                    <a:pt x="10" y="11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5"/>
                    <a:pt x="5" y="7"/>
                    <a:pt x="4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4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7" y="4"/>
                    <a:pt x="18" y="5"/>
                    <a:pt x="18" y="7"/>
                  </a:cubicBezTo>
                  <a:cubicBezTo>
                    <a:pt x="18" y="8"/>
                    <a:pt x="18" y="9"/>
                    <a:pt x="17" y="10"/>
                  </a:cubicBezTo>
                  <a:cubicBezTo>
                    <a:pt x="16" y="11"/>
                    <a:pt x="15" y="13"/>
                    <a:pt x="13" y="14"/>
                  </a:cubicBezTo>
                  <a:cubicBezTo>
                    <a:pt x="12" y="15"/>
                    <a:pt x="11" y="16"/>
                    <a:pt x="11" y="16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6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6"/>
                    <a:pt x="11" y="26"/>
                    <a:pt x="11" y="26"/>
                  </a:cubicBez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56"/>
            <p:cNvSpPr>
              <a:spLocks noChangeArrowheads="1"/>
            </p:cNvSpPr>
            <p:nvPr/>
          </p:nvSpPr>
          <p:spPr bwMode="auto">
            <a:xfrm>
              <a:off x="968375" y="2578100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57"/>
            <p:cNvSpPr>
              <a:spLocks noChangeArrowheads="1"/>
            </p:cNvSpPr>
            <p:nvPr/>
          </p:nvSpPr>
          <p:spPr bwMode="auto">
            <a:xfrm>
              <a:off x="968375" y="2625725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58"/>
            <p:cNvSpPr>
              <a:spLocks noChangeArrowheads="1"/>
            </p:cNvSpPr>
            <p:nvPr/>
          </p:nvSpPr>
          <p:spPr bwMode="auto">
            <a:xfrm>
              <a:off x="968375" y="2673350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9"/>
            <p:cNvSpPr>
              <a:spLocks noEditPoints="1"/>
            </p:cNvSpPr>
            <p:nvPr/>
          </p:nvSpPr>
          <p:spPr bwMode="auto">
            <a:xfrm>
              <a:off x="750888" y="2549525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0"/>
            <p:cNvSpPr>
              <a:spLocks noEditPoints="1"/>
            </p:cNvSpPr>
            <p:nvPr/>
          </p:nvSpPr>
          <p:spPr bwMode="auto">
            <a:xfrm>
              <a:off x="798513" y="2573338"/>
              <a:ext cx="84138" cy="123825"/>
            </a:xfrm>
            <a:custGeom>
              <a:avLst/>
              <a:gdLst>
                <a:gd name="T0" fmla="*/ 11 w 18"/>
                <a:gd name="T1" fmla="*/ 19 h 26"/>
                <a:gd name="T2" fmla="*/ 7 w 18"/>
                <a:gd name="T3" fmla="*/ 19 h 26"/>
                <a:gd name="T4" fmla="*/ 6 w 18"/>
                <a:gd name="T5" fmla="*/ 18 h 26"/>
                <a:gd name="T6" fmla="*/ 7 w 18"/>
                <a:gd name="T7" fmla="*/ 15 h 26"/>
                <a:gd name="T8" fmla="*/ 10 w 18"/>
                <a:gd name="T9" fmla="*/ 12 h 26"/>
                <a:gd name="T10" fmla="*/ 13 w 18"/>
                <a:gd name="T11" fmla="*/ 9 h 26"/>
                <a:gd name="T12" fmla="*/ 13 w 18"/>
                <a:gd name="T13" fmla="*/ 8 h 26"/>
                <a:gd name="T14" fmla="*/ 12 w 18"/>
                <a:gd name="T15" fmla="*/ 5 h 26"/>
                <a:gd name="T16" fmla="*/ 9 w 18"/>
                <a:gd name="T17" fmla="*/ 4 h 26"/>
                <a:gd name="T18" fmla="*/ 6 w 18"/>
                <a:gd name="T19" fmla="*/ 5 h 26"/>
                <a:gd name="T20" fmla="*/ 4 w 18"/>
                <a:gd name="T21" fmla="*/ 8 h 26"/>
                <a:gd name="T22" fmla="*/ 0 w 18"/>
                <a:gd name="T23" fmla="*/ 8 h 26"/>
                <a:gd name="T24" fmla="*/ 2 w 18"/>
                <a:gd name="T25" fmla="*/ 3 h 26"/>
                <a:gd name="T26" fmla="*/ 9 w 18"/>
                <a:gd name="T27" fmla="*/ 0 h 26"/>
                <a:gd name="T28" fmla="*/ 15 w 18"/>
                <a:gd name="T29" fmla="*/ 3 h 26"/>
                <a:gd name="T30" fmla="*/ 18 w 18"/>
                <a:gd name="T31" fmla="*/ 8 h 26"/>
                <a:gd name="T32" fmla="*/ 17 w 18"/>
                <a:gd name="T33" fmla="*/ 11 h 26"/>
                <a:gd name="T34" fmla="*/ 13 w 18"/>
                <a:gd name="T35" fmla="*/ 15 h 26"/>
                <a:gd name="T36" fmla="*/ 11 w 18"/>
                <a:gd name="T37" fmla="*/ 17 h 26"/>
                <a:gd name="T38" fmla="*/ 11 w 18"/>
                <a:gd name="T39" fmla="*/ 19 h 26"/>
                <a:gd name="T40" fmla="*/ 7 w 18"/>
                <a:gd name="T41" fmla="*/ 26 h 26"/>
                <a:gd name="T42" fmla="*/ 7 w 18"/>
                <a:gd name="T43" fmla="*/ 21 h 26"/>
                <a:gd name="T44" fmla="*/ 11 w 18"/>
                <a:gd name="T45" fmla="*/ 21 h 26"/>
                <a:gd name="T46" fmla="*/ 11 w 18"/>
                <a:gd name="T47" fmla="*/ 26 h 26"/>
                <a:gd name="T48" fmla="*/ 7 w 18"/>
                <a:gd name="T4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6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9"/>
                    <a:pt x="6" y="18"/>
                    <a:pt x="6" y="18"/>
                  </a:cubicBezTo>
                  <a:cubicBezTo>
                    <a:pt x="6" y="17"/>
                    <a:pt x="7" y="16"/>
                    <a:pt x="7" y="15"/>
                  </a:cubicBezTo>
                  <a:cubicBezTo>
                    <a:pt x="8" y="14"/>
                    <a:pt x="9" y="13"/>
                    <a:pt x="10" y="12"/>
                  </a:cubicBezTo>
                  <a:cubicBezTo>
                    <a:pt x="11" y="11"/>
                    <a:pt x="12" y="10"/>
                    <a:pt x="13" y="9"/>
                  </a:cubicBezTo>
                  <a:cubicBezTo>
                    <a:pt x="13" y="9"/>
                    <a:pt x="13" y="8"/>
                    <a:pt x="13" y="8"/>
                  </a:cubicBezTo>
                  <a:cubicBezTo>
                    <a:pt x="13" y="7"/>
                    <a:pt x="13" y="6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3"/>
                  </a:cubicBezTo>
                  <a:cubicBezTo>
                    <a:pt x="17" y="4"/>
                    <a:pt x="18" y="6"/>
                    <a:pt x="18" y="8"/>
                  </a:cubicBezTo>
                  <a:cubicBezTo>
                    <a:pt x="18" y="9"/>
                    <a:pt x="18" y="10"/>
                    <a:pt x="17" y="11"/>
                  </a:cubicBezTo>
                  <a:cubicBezTo>
                    <a:pt x="16" y="12"/>
                    <a:pt x="15" y="13"/>
                    <a:pt x="13" y="15"/>
                  </a:cubicBezTo>
                  <a:cubicBezTo>
                    <a:pt x="12" y="15"/>
                    <a:pt x="11" y="16"/>
                    <a:pt x="11" y="17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6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6"/>
                    <a:pt x="11" y="26"/>
                    <a:pt x="11" y="26"/>
                  </a:cubicBez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61"/>
            <p:cNvSpPr>
              <a:spLocks noChangeArrowheads="1"/>
            </p:cNvSpPr>
            <p:nvPr/>
          </p:nvSpPr>
          <p:spPr bwMode="auto">
            <a:xfrm>
              <a:off x="968375" y="2781300"/>
              <a:ext cx="2921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62"/>
            <p:cNvSpPr>
              <a:spLocks noChangeArrowheads="1"/>
            </p:cNvSpPr>
            <p:nvPr/>
          </p:nvSpPr>
          <p:spPr bwMode="auto">
            <a:xfrm>
              <a:off x="968375" y="2828925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63"/>
            <p:cNvSpPr>
              <a:spLocks noChangeArrowheads="1"/>
            </p:cNvSpPr>
            <p:nvPr/>
          </p:nvSpPr>
          <p:spPr bwMode="auto">
            <a:xfrm>
              <a:off x="968375" y="2874963"/>
              <a:ext cx="29210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4"/>
            <p:cNvSpPr>
              <a:spLocks noEditPoints="1"/>
            </p:cNvSpPr>
            <p:nvPr/>
          </p:nvSpPr>
          <p:spPr bwMode="auto">
            <a:xfrm>
              <a:off x="750888" y="2752725"/>
              <a:ext cx="174625" cy="174625"/>
            </a:xfrm>
            <a:custGeom>
              <a:avLst/>
              <a:gdLst>
                <a:gd name="T0" fmla="*/ 110 w 110"/>
                <a:gd name="T1" fmla="*/ 110 h 110"/>
                <a:gd name="T2" fmla="*/ 0 w 110"/>
                <a:gd name="T3" fmla="*/ 110 h 110"/>
                <a:gd name="T4" fmla="*/ 0 w 110"/>
                <a:gd name="T5" fmla="*/ 0 h 110"/>
                <a:gd name="T6" fmla="*/ 110 w 110"/>
                <a:gd name="T7" fmla="*/ 0 h 110"/>
                <a:gd name="T8" fmla="*/ 110 w 110"/>
                <a:gd name="T9" fmla="*/ 110 h 110"/>
                <a:gd name="T10" fmla="*/ 9 w 110"/>
                <a:gd name="T11" fmla="*/ 101 h 110"/>
                <a:gd name="T12" fmla="*/ 101 w 110"/>
                <a:gd name="T13" fmla="*/ 101 h 110"/>
                <a:gd name="T14" fmla="*/ 101 w 110"/>
                <a:gd name="T15" fmla="*/ 9 h 110"/>
                <a:gd name="T16" fmla="*/ 9 w 110"/>
                <a:gd name="T17" fmla="*/ 9 h 110"/>
                <a:gd name="T18" fmla="*/ 9 w 110"/>
                <a:gd name="T19" fmla="*/ 10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10">
                  <a:moveTo>
                    <a:pt x="110" y="110"/>
                  </a:moveTo>
                  <a:lnTo>
                    <a:pt x="0" y="110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110" y="110"/>
                  </a:lnTo>
                  <a:close/>
                  <a:moveTo>
                    <a:pt x="9" y="101"/>
                  </a:moveTo>
                  <a:lnTo>
                    <a:pt x="101" y="101"/>
                  </a:lnTo>
                  <a:lnTo>
                    <a:pt x="101" y="9"/>
                  </a:lnTo>
                  <a:lnTo>
                    <a:pt x="9" y="9"/>
                  </a:lnTo>
                  <a:lnTo>
                    <a:pt x="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5"/>
            <p:cNvSpPr>
              <a:spLocks noEditPoints="1"/>
            </p:cNvSpPr>
            <p:nvPr/>
          </p:nvSpPr>
          <p:spPr bwMode="auto">
            <a:xfrm>
              <a:off x="798513" y="2781300"/>
              <a:ext cx="84138" cy="117475"/>
            </a:xfrm>
            <a:custGeom>
              <a:avLst/>
              <a:gdLst>
                <a:gd name="T0" fmla="*/ 11 w 18"/>
                <a:gd name="T1" fmla="*/ 19 h 25"/>
                <a:gd name="T2" fmla="*/ 7 w 18"/>
                <a:gd name="T3" fmla="*/ 19 h 25"/>
                <a:gd name="T4" fmla="*/ 6 w 18"/>
                <a:gd name="T5" fmla="*/ 18 h 25"/>
                <a:gd name="T6" fmla="*/ 7 w 18"/>
                <a:gd name="T7" fmla="*/ 14 h 25"/>
                <a:gd name="T8" fmla="*/ 10 w 18"/>
                <a:gd name="T9" fmla="*/ 11 h 25"/>
                <a:gd name="T10" fmla="*/ 13 w 18"/>
                <a:gd name="T11" fmla="*/ 9 h 25"/>
                <a:gd name="T12" fmla="*/ 13 w 18"/>
                <a:gd name="T13" fmla="*/ 7 h 25"/>
                <a:gd name="T14" fmla="*/ 12 w 18"/>
                <a:gd name="T15" fmla="*/ 5 h 25"/>
                <a:gd name="T16" fmla="*/ 9 w 18"/>
                <a:gd name="T17" fmla="*/ 4 h 25"/>
                <a:gd name="T18" fmla="*/ 6 w 18"/>
                <a:gd name="T19" fmla="*/ 5 h 25"/>
                <a:gd name="T20" fmla="*/ 4 w 18"/>
                <a:gd name="T21" fmla="*/ 8 h 25"/>
                <a:gd name="T22" fmla="*/ 0 w 18"/>
                <a:gd name="T23" fmla="*/ 7 h 25"/>
                <a:gd name="T24" fmla="*/ 2 w 18"/>
                <a:gd name="T25" fmla="*/ 2 h 25"/>
                <a:gd name="T26" fmla="*/ 9 w 18"/>
                <a:gd name="T27" fmla="*/ 0 h 25"/>
                <a:gd name="T28" fmla="*/ 15 w 18"/>
                <a:gd name="T29" fmla="*/ 2 h 25"/>
                <a:gd name="T30" fmla="*/ 18 w 18"/>
                <a:gd name="T31" fmla="*/ 7 h 25"/>
                <a:gd name="T32" fmla="*/ 17 w 18"/>
                <a:gd name="T33" fmla="*/ 10 h 25"/>
                <a:gd name="T34" fmla="*/ 13 w 18"/>
                <a:gd name="T35" fmla="*/ 14 h 25"/>
                <a:gd name="T36" fmla="*/ 11 w 18"/>
                <a:gd name="T37" fmla="*/ 16 h 25"/>
                <a:gd name="T38" fmla="*/ 11 w 18"/>
                <a:gd name="T39" fmla="*/ 19 h 25"/>
                <a:gd name="T40" fmla="*/ 7 w 18"/>
                <a:gd name="T41" fmla="*/ 25 h 25"/>
                <a:gd name="T42" fmla="*/ 7 w 18"/>
                <a:gd name="T43" fmla="*/ 21 h 25"/>
                <a:gd name="T44" fmla="*/ 11 w 18"/>
                <a:gd name="T45" fmla="*/ 21 h 25"/>
                <a:gd name="T46" fmla="*/ 11 w 18"/>
                <a:gd name="T47" fmla="*/ 25 h 25"/>
                <a:gd name="T48" fmla="*/ 7 w 18"/>
                <a:gd name="T4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25">
                  <a:moveTo>
                    <a:pt x="11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6"/>
                    <a:pt x="7" y="15"/>
                    <a:pt x="7" y="14"/>
                  </a:cubicBezTo>
                  <a:cubicBezTo>
                    <a:pt x="8" y="13"/>
                    <a:pt x="9" y="12"/>
                    <a:pt x="10" y="11"/>
                  </a:cubicBezTo>
                  <a:cubicBezTo>
                    <a:pt x="11" y="10"/>
                    <a:pt x="12" y="9"/>
                    <a:pt x="13" y="9"/>
                  </a:cubicBezTo>
                  <a:cubicBezTo>
                    <a:pt x="13" y="8"/>
                    <a:pt x="13" y="8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5"/>
                    <a:pt x="5" y="6"/>
                    <a:pt x="4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12" y="0"/>
                    <a:pt x="14" y="1"/>
                    <a:pt x="15" y="2"/>
                  </a:cubicBezTo>
                  <a:cubicBezTo>
                    <a:pt x="17" y="3"/>
                    <a:pt x="18" y="5"/>
                    <a:pt x="18" y="7"/>
                  </a:cubicBezTo>
                  <a:cubicBezTo>
                    <a:pt x="18" y="8"/>
                    <a:pt x="18" y="9"/>
                    <a:pt x="17" y="10"/>
                  </a:cubicBezTo>
                  <a:cubicBezTo>
                    <a:pt x="16" y="11"/>
                    <a:pt x="15" y="12"/>
                    <a:pt x="13" y="14"/>
                  </a:cubicBezTo>
                  <a:cubicBezTo>
                    <a:pt x="12" y="15"/>
                    <a:pt x="11" y="16"/>
                    <a:pt x="11" y="16"/>
                  </a:cubicBezTo>
                  <a:cubicBezTo>
                    <a:pt x="11" y="17"/>
                    <a:pt x="11" y="18"/>
                    <a:pt x="11" y="19"/>
                  </a:cubicBezTo>
                  <a:close/>
                  <a:moveTo>
                    <a:pt x="7" y="25"/>
                  </a:moveTo>
                  <a:cubicBezTo>
                    <a:pt x="7" y="21"/>
                    <a:pt x="7" y="21"/>
                    <a:pt x="7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8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Key Highlights from RT71-2019 Tender Award: TLD </a:t>
            </a: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7471880" y="3729601"/>
            <a:ext cx="3799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pitchFamily="34" charset="-128"/>
              </a:rPr>
              <a:t>Estimated quantity required (in packs) of TLD during the 3 year tender period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471880" y="2284161"/>
            <a:ext cx="3799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Franklin Gothic Book" panose="020B0503020102020204" pitchFamily="34" charset="0"/>
              </a:rPr>
              <a:t>Weighted average delivery  price per pack for TLD awarded in RT71-2019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8305308" y="1763303"/>
            <a:ext cx="2132454" cy="474884"/>
            <a:chOff x="6677396" y="1606704"/>
            <a:chExt cx="1750722" cy="474884"/>
          </a:xfrm>
        </p:grpSpPr>
        <p:sp>
          <p:nvSpPr>
            <p:cNvPr id="34" name="Rectangle 33"/>
            <p:cNvSpPr/>
            <p:nvPr/>
          </p:nvSpPr>
          <p:spPr>
            <a:xfrm>
              <a:off x="6677396" y="1642825"/>
              <a:ext cx="1448137" cy="3504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Franklin Gothic Book" panose="020B0503020102020204" pitchFamily="34" charset="0"/>
                </a:rPr>
                <a:t>R 87</a:t>
              </a:r>
              <a:endPara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87414" y="1606704"/>
              <a:ext cx="540704" cy="474884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8245977" y="3213532"/>
            <a:ext cx="2251116" cy="413082"/>
            <a:chOff x="3359430" y="1611493"/>
            <a:chExt cx="1848142" cy="413082"/>
          </a:xfrm>
        </p:grpSpPr>
        <p:sp>
          <p:nvSpPr>
            <p:cNvPr id="37" name="Rectangle 36"/>
            <p:cNvSpPr/>
            <p:nvPr/>
          </p:nvSpPr>
          <p:spPr>
            <a:xfrm>
              <a:off x="3359430" y="1642825"/>
              <a:ext cx="1448137" cy="3504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Franklin Gothic Book" panose="020B0503020102020204" pitchFamily="34" charset="0"/>
                </a:rPr>
                <a:t>147M</a:t>
              </a:r>
              <a:endPara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490" y="1611493"/>
              <a:ext cx="413082" cy="413082"/>
            </a:xfrm>
            <a:prstGeom prst="rect">
              <a:avLst/>
            </a:prstGeom>
          </p:spPr>
        </p:pic>
      </p:grpSp>
      <p:sp>
        <p:nvSpPr>
          <p:cNvPr id="39" name="Rectangle 38"/>
          <p:cNvSpPr/>
          <p:nvPr/>
        </p:nvSpPr>
        <p:spPr>
          <a:xfrm>
            <a:off x="7465470" y="5103336"/>
            <a:ext cx="38121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 pitchFamily="34" charset="0"/>
                <a:ea typeface="MS PGothic" pitchFamily="34" charset="-128"/>
              </a:rPr>
              <a:t>Suppliers awarded TLD volumes (with 3 being local), promoting supply security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8830037" y="4599148"/>
            <a:ext cx="1082997" cy="470066"/>
            <a:chOff x="788946" y="1623374"/>
            <a:chExt cx="889129" cy="470066"/>
          </a:xfrm>
        </p:grpSpPr>
        <p:sp>
          <p:nvSpPr>
            <p:cNvPr id="41" name="Rectangle 40"/>
            <p:cNvSpPr/>
            <p:nvPr/>
          </p:nvSpPr>
          <p:spPr>
            <a:xfrm>
              <a:off x="788946" y="1683198"/>
              <a:ext cx="386794" cy="3504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  <a:uLnTx/>
                  <a:uFillTx/>
                  <a:latin typeface="Franklin Gothic Book" panose="020B0503020102020204" pitchFamily="34" charset="0"/>
                </a:rPr>
                <a:t>8</a:t>
              </a:r>
              <a:endPara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Franklin Gothic Book" panose="020B0503020102020204" pitchFamily="34" charset="0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4348D27E-5A74-5A4A-A625-04A6EB2D0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5740" y="1623374"/>
              <a:ext cx="502335" cy="470066"/>
            </a:xfrm>
            <a:prstGeom prst="rect">
              <a:avLst/>
            </a:prstGeom>
          </p:spPr>
        </p:pic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53023"/>
              </p:ext>
            </p:extLst>
          </p:nvPr>
        </p:nvGraphicFramePr>
        <p:xfrm>
          <a:off x="355600" y="1716252"/>
          <a:ext cx="5817326" cy="397334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84649">
                  <a:extLst>
                    <a:ext uri="{9D8B030D-6E8A-4147-A177-3AD203B41FA5}">
                      <a16:colId xmlns:a16="http://schemas.microsoft.com/office/drawing/2014/main" val="2073092513"/>
                    </a:ext>
                  </a:extLst>
                </a:gridCol>
                <a:gridCol w="1639300">
                  <a:extLst>
                    <a:ext uri="{9D8B030D-6E8A-4147-A177-3AD203B41FA5}">
                      <a16:colId xmlns:a16="http://schemas.microsoft.com/office/drawing/2014/main" val="3354777110"/>
                    </a:ext>
                  </a:extLst>
                </a:gridCol>
                <a:gridCol w="2693377">
                  <a:extLst>
                    <a:ext uri="{9D8B030D-6E8A-4147-A177-3AD203B41FA5}">
                      <a16:colId xmlns:a16="http://schemas.microsoft.com/office/drawing/2014/main" val="2500177865"/>
                    </a:ext>
                  </a:extLst>
                </a:gridCol>
              </a:tblGrid>
              <a:tr h="1069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Supplier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TLD Delivery Price 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(ZAR)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TLD Quantity Awarded 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(pack</a:t>
                      </a:r>
                      <a:r>
                        <a:rPr lang="en-US" sz="1800" u="none" strike="noStrike" baseline="0" dirty="0">
                          <a:effectLst/>
                        </a:rPr>
                        <a:t> in millions, rounded)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41175675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Macleods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75.13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20.0M</a:t>
                      </a:r>
                      <a:r>
                        <a:rPr lang="en-US" sz="1800" u="none" strike="noStrike" baseline="0" dirty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83948208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Mylan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78.78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18.8M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6076197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Hetero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83.70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17.8M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9873936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Cipla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86.50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>
                          <a:effectLst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</a:rPr>
                        <a:t>20.3M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0437384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Aurobindo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87.28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16.9M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71300334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Sonke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89.68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18.9M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94163328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Pharmacare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95.21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17.5M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8488167"/>
                  </a:ext>
                </a:extLst>
              </a:tr>
              <a:tr h="3629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Adcock Ingram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R 98.61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16.8M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5178033"/>
                  </a:ext>
                </a:extLst>
              </a:tr>
            </a:tbl>
          </a:graphicData>
        </a:graphic>
      </p:graphicFrame>
      <p:sp>
        <p:nvSpPr>
          <p:cNvPr id="46" name="Isosceles Triangle 45"/>
          <p:cNvSpPr/>
          <p:nvPr/>
        </p:nvSpPr>
        <p:spPr>
          <a:xfrm rot="5400000">
            <a:off x="4790730" y="3494959"/>
            <a:ext cx="4125748" cy="56833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Utilizing Reference Pricing To Achieve Cost Savings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41739" y="1479867"/>
            <a:ext cx="5244663" cy="3647088"/>
            <a:chOff x="241738" y="2060028"/>
            <a:chExt cx="5244663" cy="3647088"/>
          </a:xfrm>
        </p:grpSpPr>
        <p:sp>
          <p:nvSpPr>
            <p:cNvPr id="19" name="Rectangle 18"/>
            <p:cNvSpPr/>
            <p:nvPr/>
          </p:nvSpPr>
          <p:spPr>
            <a:xfrm>
              <a:off x="241738" y="2060028"/>
              <a:ext cx="5244662" cy="3647088"/>
            </a:xfrm>
            <a:prstGeom prst="rect">
              <a:avLst/>
            </a:prstGeom>
            <a:noFill/>
            <a:ln w="28575">
              <a:solidFill>
                <a:srgbClr val="F8E08E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1739" y="3011924"/>
              <a:ext cx="5244662" cy="1308840"/>
            </a:xfrm>
            <a:prstGeom prst="round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algn="ctr">
                <a:spcBef>
                  <a:spcPts val="300"/>
                </a:spcBef>
                <a:spcAft>
                  <a:spcPts val="0"/>
                </a:spcAft>
              </a:pPr>
              <a:r>
                <a:rPr lang="en-US" kern="1200" dirty="0"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rPr>
                <a:t>At the 2017 United Nations General Assembly, </a:t>
              </a:r>
              <a:r>
                <a:rPr lang="en-US" dirty="0">
                  <a:solidFill>
                    <a:srgbClr val="000000"/>
                  </a:solidFill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rPr>
                <a:t>the governments of South Africa and Kenya together with many partners, including CHAI, BMGF, and Unitaid, </a:t>
              </a:r>
              <a:r>
                <a:rPr lang="en-US" kern="1200" dirty="0"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rPr>
                <a:t>announced a new pricing agreement for </a:t>
              </a:r>
              <a:r>
                <a:rPr lang="en-US" dirty="0">
                  <a:solidFill>
                    <a:srgbClr val="000000"/>
                  </a:solidFill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rPr>
                <a:t>T</a:t>
              </a:r>
              <a:r>
                <a:rPr lang="en-US" kern="1200" dirty="0">
                  <a:solidFill>
                    <a:srgbClr val="000000"/>
                  </a:solidFill>
                  <a:effectLst/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rPr>
                <a:t>LD with Aurobindo and Mylan</a:t>
              </a:r>
              <a:endParaRPr lang="en-US" dirty="0">
                <a:effectLst/>
                <a:latin typeface="Franklin Gothic Book" panose="020B0503020102020204" pitchFamily="34" charset="0"/>
                <a:ea typeface="Times New Roman"/>
                <a:cs typeface="Calibri" panose="020F0502020204030204" pitchFamily="34" charset="0"/>
              </a:endParaRPr>
            </a:p>
          </p:txBody>
        </p:sp>
        <p:sp>
          <p:nvSpPr>
            <p:cNvPr id="21" name="TextBox 52"/>
            <p:cNvSpPr txBox="1"/>
            <p:nvPr/>
          </p:nvSpPr>
          <p:spPr>
            <a:xfrm>
              <a:off x="488308" y="2260844"/>
              <a:ext cx="2940164" cy="67710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Franklin Gothic Book" panose="020B0503020102020204" pitchFamily="34" charset="0"/>
                  <a:ea typeface="Times New Roman"/>
                  <a:cs typeface="Times New Roman"/>
                </a:rPr>
                <a:t>TLD Pricing Agreement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Franklin Gothic Book" panose="020B0503020102020204" pitchFamily="34" charset="0"/>
                  <a:ea typeface="Times New Roman"/>
                  <a:cs typeface="Times New Roman"/>
                </a:rPr>
                <a:t>September 2017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Franklin Gothic Book" panose="020B0503020102020204" pitchFamily="34" charset="0"/>
                <a:ea typeface="Times New Roman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598286" y="2259131"/>
              <a:ext cx="1549844" cy="786366"/>
              <a:chOff x="7161191" y="2049720"/>
              <a:chExt cx="1549844" cy="786366"/>
            </a:xfrm>
          </p:grpSpPr>
          <p:sp>
            <p:nvSpPr>
              <p:cNvPr id="23" name="TextBox 61"/>
              <p:cNvSpPr txBox="1"/>
              <p:nvPr/>
            </p:nvSpPr>
            <p:spPr>
              <a:xfrm>
                <a:off x="7409837" y="2049720"/>
                <a:ext cx="122100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u="sng" kern="120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/>
                    <a:latin typeface="Franklin Gothic Book" panose="020B0503020102020204" pitchFamily="34" charset="0"/>
                    <a:ea typeface="Times New Roman"/>
                    <a:cs typeface="Times New Roman"/>
                  </a:rPr>
                  <a:t>US$75</a:t>
                </a:r>
                <a:endParaRPr lang="en-US" sz="1100" u="sng" dirty="0">
                  <a:solidFill>
                    <a:schemeClr val="accent6">
                      <a:lumMod val="60000"/>
                      <a:lumOff val="40000"/>
                    </a:schemeClr>
                  </a:solidFill>
                  <a:effectLst/>
                  <a:latin typeface="Franklin Gothic Book" panose="020B0503020102020204" pitchFamily="34" charset="0"/>
                  <a:ea typeface="Times New Roman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7161191" y="2507530"/>
                <a:ext cx="1549844" cy="328556"/>
              </a:xfrm>
              <a:prstGeom prst="round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algn="ctr">
                  <a:spcBef>
                    <a:spcPts val="300"/>
                  </a:spcBef>
                  <a:spcAft>
                    <a:spcPts val="0"/>
                  </a:spcAft>
                </a:pPr>
                <a:r>
                  <a:rPr lang="en-US" sz="1000" i="1" kern="1200" dirty="0">
                    <a:solidFill>
                      <a:srgbClr val="000000"/>
                    </a:solidFill>
                    <a:effectLst/>
                    <a:latin typeface="Franklin Gothic Book" panose="020B0503020102020204" pitchFamily="34" charset="0"/>
                    <a:ea typeface="Times New Roman"/>
                    <a:cs typeface="Calibri" panose="020F0502020204030204" pitchFamily="34" charset="0"/>
                  </a:rPr>
                  <a:t>Average cost per patient per year for generic TLD</a:t>
                </a:r>
                <a:endParaRPr lang="en-US" sz="1400" dirty="0">
                  <a:effectLst/>
                  <a:latin typeface="Franklin Gothic Book" panose="020B0503020102020204" pitchFamily="34" charset="0"/>
                  <a:ea typeface="Times New Roman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09600" y="4593673"/>
              <a:ext cx="4504039" cy="899279"/>
              <a:chOff x="5203581" y="3583923"/>
              <a:chExt cx="3530712" cy="899279"/>
            </a:xfrm>
          </p:grpSpPr>
          <p:pic>
            <p:nvPicPr>
              <p:cNvPr id="26" name="Picture 2" descr="C:\Users\Shaun\Desktop\logos-1-768x221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3272" y="3583923"/>
                <a:ext cx="2981021" cy="8992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6" descr="C:\Users\Shaun\Box Sync\Market Intelligence Working Folder\National Treatment Guidelines\4 - National Treatment Guidelines, Q2 2017\Official Country Guideline Documents\Cameroon\download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7259" y="4108439"/>
                <a:ext cx="401939" cy="2627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7" descr="C:\Users\Shaun\Desktop\download.pn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3581" y="3684990"/>
                <a:ext cx="391449" cy="2661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9" name="Isosceles Triangle 28"/>
          <p:cNvSpPr/>
          <p:nvPr/>
        </p:nvSpPr>
        <p:spPr>
          <a:xfrm rot="5400000">
            <a:off x="4193592" y="3019244"/>
            <a:ext cx="3647088" cy="56833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Chart 41"/>
          <p:cNvGraphicFramePr/>
          <p:nvPr>
            <p:extLst>
              <p:ext uri="{D42A27DB-BD31-4B8C-83A1-F6EECF244321}">
                <p14:modId xmlns:p14="http://schemas.microsoft.com/office/powerpoint/2010/main" val="2413966967"/>
              </p:ext>
            </p:extLst>
          </p:nvPr>
        </p:nvGraphicFramePr>
        <p:xfrm>
          <a:off x="6695091" y="2550812"/>
          <a:ext cx="5269799" cy="256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" name="Oval 43"/>
          <p:cNvSpPr/>
          <p:nvPr/>
        </p:nvSpPr>
        <p:spPr>
          <a:xfrm>
            <a:off x="9126410" y="2687454"/>
            <a:ext cx="734662" cy="5043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-13%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301304" y="1452542"/>
            <a:ext cx="5699556" cy="1077218"/>
          </a:xfrm>
          <a:prstGeom prst="rect">
            <a:avLst/>
          </a:prstGeom>
          <a:solidFill>
            <a:schemeClr val="bg1"/>
          </a:solidFill>
          <a:ln w="38100">
            <a:solidFill>
              <a:srgbClr val="F8E08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The global reference pricing for TLD helped </a:t>
            </a:r>
            <a:r>
              <a:rPr lang="en-US" sz="160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inform 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the advertised ceiling prices. In the end, through its large volumes, </a:t>
            </a:r>
            <a:r>
              <a:rPr lang="en-US" sz="16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South Africa was able to achieve a significant price reduction </a:t>
            </a:r>
            <a:r>
              <a:rPr lang="en-US" sz="1600" dirty="0">
                <a:solidFill>
                  <a:schemeClr val="tx1"/>
                </a:solidFill>
                <a:latin typeface="Franklin Gothic Book" panose="020B0503020102020204" pitchFamily="34" charset="0"/>
              </a:rPr>
              <a:t>from the global benchmark pricing agreement for TLD</a:t>
            </a:r>
          </a:p>
        </p:txBody>
      </p:sp>
      <p:sp>
        <p:nvSpPr>
          <p:cNvPr id="48" name="TextBox 422"/>
          <p:cNvSpPr txBox="1"/>
          <p:nvPr/>
        </p:nvSpPr>
        <p:spPr>
          <a:xfrm>
            <a:off x="219074" y="5480621"/>
            <a:ext cx="11363325" cy="38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sz="1050" dirty="0">
              <a:effectLst/>
              <a:latin typeface="Franklin Gothic Book" panose="020B0503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629697"/>
            <a:ext cx="1196489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Notes:</a:t>
            </a:r>
            <a:r>
              <a:rPr lang="en-US" sz="120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05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*Prices shown reflect EXW (i.e., no freight); RSA’s prices estimated by removing 15% VAT and ~7% mark-up for delivery (DDP); Assumed SA Rand to USD </a:t>
            </a:r>
            <a:r>
              <a:rPr lang="en-US" sz="1050" dirty="0" err="1">
                <a:latin typeface="Franklin Gothic Book" panose="020B0503020102020204" pitchFamily="34" charset="0"/>
                <a:ea typeface="Times New Roman" panose="02020603050405020304" pitchFamily="18" charset="0"/>
              </a:rPr>
              <a:t>RoE</a:t>
            </a:r>
            <a:r>
              <a:rPr lang="en-US" sz="105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of 14.20; given 28 pack size for nearly all award volumes, assuming 13 packs needed for year-long treatment; PPPY = per patient per year</a:t>
            </a:r>
          </a:p>
        </p:txBody>
      </p:sp>
    </p:spTree>
    <p:extLst>
      <p:ext uri="{BB962C8B-B14F-4D97-AF65-F5344CB8AC3E}">
        <p14:creationId xmlns:p14="http://schemas.microsoft.com/office/powerpoint/2010/main" val="39640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South Africa’s Cost for Preferred Adult 1</a:t>
            </a:r>
            <a:r>
              <a:rPr lang="en-US" baseline="30000" dirty="0"/>
              <a:t>st</a:t>
            </a:r>
            <a:r>
              <a:rPr lang="en-US" dirty="0"/>
              <a:t>-Line (1L) ARV Regimens Has Decreased Significantly Over Time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40130846"/>
              </p:ext>
            </p:extLst>
          </p:nvPr>
        </p:nvGraphicFramePr>
        <p:xfrm>
          <a:off x="432619" y="2122227"/>
          <a:ext cx="8128000" cy="350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422"/>
          <p:cNvSpPr txBox="1"/>
          <p:nvPr/>
        </p:nvSpPr>
        <p:spPr>
          <a:xfrm>
            <a:off x="2398403" y="5701079"/>
            <a:ext cx="8449352" cy="2665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701079"/>
            <a:ext cx="1196489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Notes:</a:t>
            </a:r>
            <a:r>
              <a:rPr lang="en-US" sz="120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05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Cost calculations based on delivery prices which include 15% VAT and ~7% mark-up for delivery (DDP) ); Assumed SA Rand to USD </a:t>
            </a:r>
            <a:r>
              <a:rPr lang="en-US" sz="1050" dirty="0" err="1">
                <a:latin typeface="Franklin Gothic Book" panose="020B0503020102020204" pitchFamily="34" charset="0"/>
                <a:ea typeface="Times New Roman" panose="02020603050405020304" pitchFamily="18" charset="0"/>
              </a:rPr>
              <a:t>RoE</a:t>
            </a:r>
            <a:r>
              <a:rPr lang="en-US" sz="105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at time of tender award; given 28 pack size for nearly all award volumes, assuming 13 packs needed for year-long </a:t>
            </a:r>
            <a:r>
              <a:rPr lang="en-US" sz="1050" dirty="0" smtClean="0">
                <a:latin typeface="Franklin Gothic Book" panose="020B0503020102020204" pitchFamily="34" charset="0"/>
                <a:ea typeface="Times New Roman" panose="02020603050405020304" pitchFamily="18" charset="0"/>
              </a:rPr>
              <a:t>treatment. Pack sizes were 30-day prior to 2013. </a:t>
            </a:r>
            <a:endParaRPr lang="en-US" sz="1050" dirty="0">
              <a:latin typeface="Franklin Gothic Book" panose="020B0503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8710" y="1680655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Franklin Gothic Book" panose="020B0503020102020204" pitchFamily="34" charset="0"/>
              </a:rPr>
              <a:t>Annual Delivery Cost for Highest Volume Adult 1L Regimens Per Awarded Tender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816048-AEDA-6540-B856-BFB3889E8CBB}"/>
              </a:ext>
            </a:extLst>
          </p:cNvPr>
          <p:cNvSpPr/>
          <p:nvPr/>
        </p:nvSpPr>
        <p:spPr>
          <a:xfrm>
            <a:off x="8560619" y="2168635"/>
            <a:ext cx="3364270" cy="3016210"/>
          </a:xfrm>
          <a:prstGeom prst="rect">
            <a:avLst/>
          </a:prstGeom>
          <a:ln w="38100">
            <a:solidFill>
              <a:srgbClr val="F8E08E"/>
            </a:solidFill>
          </a:ln>
        </p:spPr>
        <p:txBody>
          <a:bodyPr wrap="square">
            <a:spAutoFit/>
          </a:bodyPr>
          <a:lstStyle/>
          <a:p>
            <a:r>
              <a:rPr lang="en-ZA" dirty="0">
                <a:latin typeface="Franklin Gothic Book" panose="020B0503020102020204" pitchFamily="34" charset="0"/>
              </a:rPr>
              <a:t>Price reductions could result in  ARV procurement cost savings of roughly 43%  corresponding to </a:t>
            </a:r>
            <a:r>
              <a:rPr lang="en-ZA" b="1" dirty="0">
                <a:latin typeface="Franklin Gothic Book" panose="020B0503020102020204" pitchFamily="34" charset="0"/>
              </a:rPr>
              <a:t>R4.6 Billion (</a:t>
            </a:r>
            <a:r>
              <a:rPr lang="en-ZA" b="1" dirty="0"/>
              <a:t>$</a:t>
            </a:r>
            <a:r>
              <a:rPr lang="en-ZA" b="1" dirty="0" smtClean="0"/>
              <a:t>326 Million)</a:t>
            </a:r>
            <a:endParaRPr lang="en-ZA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ZA" b="1" dirty="0">
                <a:latin typeface="Franklin Gothic Book" panose="020B0503020102020204" pitchFamily="34" charset="0"/>
              </a:rPr>
              <a:t> </a:t>
            </a:r>
            <a:r>
              <a:rPr lang="en-ZA" u="sng" dirty="0">
                <a:latin typeface="Franklin Gothic Book" panose="020B0503020102020204" pitchFamily="34" charset="0"/>
              </a:rPr>
              <a:t>over the 3 year tender cycle.</a:t>
            </a:r>
          </a:p>
          <a:p>
            <a:r>
              <a:rPr lang="en-ZA" dirty="0">
                <a:latin typeface="Franklin Gothic Book" panose="020B0503020102020204" pitchFamily="34" charset="0"/>
              </a:rPr>
              <a:t> </a:t>
            </a:r>
          </a:p>
          <a:p>
            <a:r>
              <a:rPr lang="en-ZA" sz="1600" i="1" dirty="0">
                <a:latin typeface="Franklin Gothic Book" panose="020B0503020102020204" pitchFamily="34" charset="0"/>
              </a:rPr>
              <a:t>Savings estimated as the difference in total value of the current and </a:t>
            </a:r>
            <a:r>
              <a:rPr lang="en-ZA" sz="1600" i="1" dirty="0" smtClean="0">
                <a:latin typeface="Franklin Gothic Book" panose="020B0503020102020204" pitchFamily="34" charset="0"/>
              </a:rPr>
              <a:t>immediate past </a:t>
            </a:r>
            <a:r>
              <a:rPr lang="en-ZA" sz="1600" i="1" dirty="0">
                <a:latin typeface="Franklin Gothic Book" panose="020B0503020102020204" pitchFamily="34" charset="0"/>
              </a:rPr>
              <a:t>tender based on items awarded in both tenders.</a:t>
            </a:r>
          </a:p>
        </p:txBody>
      </p:sp>
    </p:spTree>
    <p:extLst>
      <p:ext uri="{BB962C8B-B14F-4D97-AF65-F5344CB8AC3E}">
        <p14:creationId xmlns:p14="http://schemas.microsoft.com/office/powerpoint/2010/main" val="2028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83875"/>
            <a:ext cx="10972800" cy="1143000"/>
          </a:xfrm>
        </p:spPr>
        <p:txBody>
          <a:bodyPr>
            <a:noAutofit/>
          </a:bodyPr>
          <a:lstStyle/>
          <a:p>
            <a:r>
              <a:rPr lang="en-US" sz="2800" dirty="0"/>
              <a:t>South Africa’s Ability to Decrease Cost of Treatment Has Enabled the Country to Minimize Cost of Scaling-Up Treatment for All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282667481"/>
              </p:ext>
            </p:extLst>
          </p:nvPr>
        </p:nvGraphicFramePr>
        <p:xfrm>
          <a:off x="482600" y="2054767"/>
          <a:ext cx="8128000" cy="350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422"/>
          <p:cNvSpPr txBox="1"/>
          <p:nvPr/>
        </p:nvSpPr>
        <p:spPr>
          <a:xfrm>
            <a:off x="2398403" y="5701079"/>
            <a:ext cx="8449352" cy="26650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701079"/>
            <a:ext cx="119648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Notes:</a:t>
            </a:r>
            <a:r>
              <a:rPr lang="en-US" sz="1200" dirty="0">
                <a:latin typeface="Franklin Gothic Book" panose="020B0503020102020204" pitchFamily="34" charset="0"/>
                <a:ea typeface="Times New Roman" panose="02020603050405020304" pitchFamily="18" charset="0"/>
              </a:rPr>
              <a:t> </a:t>
            </a:r>
            <a:endParaRPr lang="en-US" sz="1050" dirty="0">
              <a:latin typeface="Franklin Gothic Book" panose="020B0503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400" y="1620903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latin typeface="Franklin Gothic Book" panose="020B0503020102020204" pitchFamily="34" charset="0"/>
              </a:rPr>
              <a:t>Adult 1L ART Program: Patient Estimates and Cost</a:t>
            </a:r>
          </a:p>
        </p:txBody>
      </p:sp>
      <p:sp>
        <p:nvSpPr>
          <p:cNvPr id="8" name="Rectangle 7"/>
          <p:cNvSpPr/>
          <p:nvPr/>
        </p:nvSpPr>
        <p:spPr>
          <a:xfrm rot="19075850">
            <a:off x="4556288" y="4744573"/>
            <a:ext cx="2597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latin typeface="Franklin Gothic Book" panose="020B0503020102020204" pitchFamily="34" charset="0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8952271" y="2771935"/>
            <a:ext cx="2757129" cy="2031325"/>
          </a:xfrm>
          <a:prstGeom prst="rect">
            <a:avLst/>
          </a:prstGeom>
          <a:ln w="57150">
            <a:solidFill>
              <a:srgbClr val="F8E08E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Franklin Gothic Book" panose="020B0503020102020204" pitchFamily="34" charset="0"/>
              </a:rPr>
              <a:t>The steady decrease in cost has allowed </a:t>
            </a:r>
            <a:r>
              <a:rPr lang="en-US" b="1" dirty="0">
                <a:latin typeface="Franklin Gothic Book" panose="020B0503020102020204" pitchFamily="34" charset="0"/>
              </a:rPr>
              <a:t>South Africa to </a:t>
            </a:r>
            <a:r>
              <a:rPr lang="en-ZA" b="1" dirty="0">
                <a:latin typeface="Franklin Gothic Book" panose="020B0503020102020204" pitchFamily="34" charset="0"/>
              </a:rPr>
              <a:t>quadruple the number of adult 1</a:t>
            </a:r>
            <a:r>
              <a:rPr lang="en-ZA" b="1" baseline="30000" dirty="0">
                <a:latin typeface="Franklin Gothic Book" panose="020B0503020102020204" pitchFamily="34" charset="0"/>
              </a:rPr>
              <a:t>st</a:t>
            </a:r>
            <a:r>
              <a:rPr lang="en-ZA" b="1" dirty="0">
                <a:latin typeface="Franklin Gothic Book" panose="020B0503020102020204" pitchFamily="34" charset="0"/>
              </a:rPr>
              <a:t> line patients</a:t>
            </a:r>
            <a:r>
              <a:rPr lang="en-ZA" dirty="0">
                <a:latin typeface="Franklin Gothic Book" panose="020B0503020102020204" pitchFamily="34" charset="0"/>
              </a:rPr>
              <a:t> since 2011, with a </a:t>
            </a:r>
            <a:r>
              <a:rPr lang="en-ZA" b="1" dirty="0">
                <a:latin typeface="Franklin Gothic Book" panose="020B0503020102020204" pitchFamily="34" charset="0"/>
              </a:rPr>
              <a:t>marginal impact on ARV drug budget</a:t>
            </a:r>
            <a:r>
              <a:rPr lang="en-US" dirty="0"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6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/>
              <a:t>TLD Rollout &amp; Implementation Plan</a:t>
            </a:r>
            <a:endParaRPr lang="en-US" sz="36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411943" y="1825195"/>
            <a:ext cx="9368113" cy="3574019"/>
            <a:chOff x="716824" y="3526972"/>
            <a:chExt cx="7331627" cy="2721428"/>
          </a:xfrm>
        </p:grpSpPr>
        <p:sp>
          <p:nvSpPr>
            <p:cNvPr id="31" name="Right Arrow 30"/>
            <p:cNvSpPr/>
            <p:nvPr/>
          </p:nvSpPr>
          <p:spPr>
            <a:xfrm>
              <a:off x="1202393" y="3526972"/>
              <a:ext cx="6294379" cy="272142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C26E68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6824" y="4343400"/>
              <a:ext cx="1782587" cy="1088571"/>
            </a:xfrm>
            <a:custGeom>
              <a:avLst/>
              <a:gdLst>
                <a:gd name="connsiteX0" fmla="*/ 0 w 1782587"/>
                <a:gd name="connsiteY0" fmla="*/ 181432 h 1088571"/>
                <a:gd name="connsiteX1" fmla="*/ 181432 w 1782587"/>
                <a:gd name="connsiteY1" fmla="*/ 0 h 1088571"/>
                <a:gd name="connsiteX2" fmla="*/ 1601155 w 1782587"/>
                <a:gd name="connsiteY2" fmla="*/ 0 h 1088571"/>
                <a:gd name="connsiteX3" fmla="*/ 1782587 w 1782587"/>
                <a:gd name="connsiteY3" fmla="*/ 181432 h 1088571"/>
                <a:gd name="connsiteX4" fmla="*/ 1782587 w 1782587"/>
                <a:gd name="connsiteY4" fmla="*/ 907139 h 1088571"/>
                <a:gd name="connsiteX5" fmla="*/ 1601155 w 1782587"/>
                <a:gd name="connsiteY5" fmla="*/ 1088571 h 1088571"/>
                <a:gd name="connsiteX6" fmla="*/ 181432 w 1782587"/>
                <a:gd name="connsiteY6" fmla="*/ 1088571 h 1088571"/>
                <a:gd name="connsiteX7" fmla="*/ 0 w 1782587"/>
                <a:gd name="connsiteY7" fmla="*/ 907139 h 1088571"/>
                <a:gd name="connsiteX8" fmla="*/ 0 w 1782587"/>
                <a:gd name="connsiteY8" fmla="*/ 181432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587" h="1088571">
                  <a:moveTo>
                    <a:pt x="0" y="181432"/>
                  </a:moveTo>
                  <a:cubicBezTo>
                    <a:pt x="0" y="81230"/>
                    <a:pt x="81230" y="0"/>
                    <a:pt x="181432" y="0"/>
                  </a:cubicBezTo>
                  <a:lnTo>
                    <a:pt x="1601155" y="0"/>
                  </a:lnTo>
                  <a:cubicBezTo>
                    <a:pt x="1701357" y="0"/>
                    <a:pt x="1782587" y="81230"/>
                    <a:pt x="1782587" y="181432"/>
                  </a:cubicBezTo>
                  <a:lnTo>
                    <a:pt x="1782587" y="907139"/>
                  </a:lnTo>
                  <a:cubicBezTo>
                    <a:pt x="1782587" y="1007341"/>
                    <a:pt x="1701357" y="1088571"/>
                    <a:pt x="1601155" y="1088571"/>
                  </a:cubicBez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17910" tIns="117910" rIns="117910" bIns="1179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Guidelines Finalized: </a:t>
              </a:r>
            </a:p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May 2019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566504" y="4343400"/>
              <a:ext cx="1782587" cy="1088571"/>
            </a:xfrm>
            <a:custGeom>
              <a:avLst/>
              <a:gdLst>
                <a:gd name="connsiteX0" fmla="*/ 0 w 1782587"/>
                <a:gd name="connsiteY0" fmla="*/ 181432 h 1088571"/>
                <a:gd name="connsiteX1" fmla="*/ 181432 w 1782587"/>
                <a:gd name="connsiteY1" fmla="*/ 0 h 1088571"/>
                <a:gd name="connsiteX2" fmla="*/ 1601155 w 1782587"/>
                <a:gd name="connsiteY2" fmla="*/ 0 h 1088571"/>
                <a:gd name="connsiteX3" fmla="*/ 1782587 w 1782587"/>
                <a:gd name="connsiteY3" fmla="*/ 181432 h 1088571"/>
                <a:gd name="connsiteX4" fmla="*/ 1782587 w 1782587"/>
                <a:gd name="connsiteY4" fmla="*/ 907139 h 1088571"/>
                <a:gd name="connsiteX5" fmla="*/ 1601155 w 1782587"/>
                <a:gd name="connsiteY5" fmla="*/ 1088571 h 1088571"/>
                <a:gd name="connsiteX6" fmla="*/ 181432 w 1782587"/>
                <a:gd name="connsiteY6" fmla="*/ 1088571 h 1088571"/>
                <a:gd name="connsiteX7" fmla="*/ 0 w 1782587"/>
                <a:gd name="connsiteY7" fmla="*/ 907139 h 1088571"/>
                <a:gd name="connsiteX8" fmla="*/ 0 w 1782587"/>
                <a:gd name="connsiteY8" fmla="*/ 181432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587" h="1088571">
                  <a:moveTo>
                    <a:pt x="0" y="181432"/>
                  </a:moveTo>
                  <a:cubicBezTo>
                    <a:pt x="0" y="81230"/>
                    <a:pt x="81230" y="0"/>
                    <a:pt x="181432" y="0"/>
                  </a:cubicBezTo>
                  <a:lnTo>
                    <a:pt x="1601155" y="0"/>
                  </a:lnTo>
                  <a:cubicBezTo>
                    <a:pt x="1701357" y="0"/>
                    <a:pt x="1782587" y="81230"/>
                    <a:pt x="1782587" y="181432"/>
                  </a:cubicBezTo>
                  <a:lnTo>
                    <a:pt x="1782587" y="907139"/>
                  </a:lnTo>
                  <a:cubicBezTo>
                    <a:pt x="1782587" y="1007341"/>
                    <a:pt x="1701357" y="1088571"/>
                    <a:pt x="1601155" y="1088571"/>
                  </a:cubicBez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17910" tIns="117910" rIns="117910" bIns="1179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Training: </a:t>
              </a:r>
              <a:b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July-September 2019 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16184" y="4343400"/>
              <a:ext cx="1782587" cy="1088571"/>
            </a:xfrm>
            <a:custGeom>
              <a:avLst/>
              <a:gdLst>
                <a:gd name="connsiteX0" fmla="*/ 0 w 1782587"/>
                <a:gd name="connsiteY0" fmla="*/ 181432 h 1088571"/>
                <a:gd name="connsiteX1" fmla="*/ 181432 w 1782587"/>
                <a:gd name="connsiteY1" fmla="*/ 0 h 1088571"/>
                <a:gd name="connsiteX2" fmla="*/ 1601155 w 1782587"/>
                <a:gd name="connsiteY2" fmla="*/ 0 h 1088571"/>
                <a:gd name="connsiteX3" fmla="*/ 1782587 w 1782587"/>
                <a:gd name="connsiteY3" fmla="*/ 181432 h 1088571"/>
                <a:gd name="connsiteX4" fmla="*/ 1782587 w 1782587"/>
                <a:gd name="connsiteY4" fmla="*/ 907139 h 1088571"/>
                <a:gd name="connsiteX5" fmla="*/ 1601155 w 1782587"/>
                <a:gd name="connsiteY5" fmla="*/ 1088571 h 1088571"/>
                <a:gd name="connsiteX6" fmla="*/ 181432 w 1782587"/>
                <a:gd name="connsiteY6" fmla="*/ 1088571 h 1088571"/>
                <a:gd name="connsiteX7" fmla="*/ 0 w 1782587"/>
                <a:gd name="connsiteY7" fmla="*/ 907139 h 1088571"/>
                <a:gd name="connsiteX8" fmla="*/ 0 w 1782587"/>
                <a:gd name="connsiteY8" fmla="*/ 181432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587" h="1088571">
                  <a:moveTo>
                    <a:pt x="0" y="181432"/>
                  </a:moveTo>
                  <a:cubicBezTo>
                    <a:pt x="0" y="81230"/>
                    <a:pt x="81230" y="0"/>
                    <a:pt x="181432" y="0"/>
                  </a:cubicBezTo>
                  <a:lnTo>
                    <a:pt x="1601155" y="0"/>
                  </a:lnTo>
                  <a:cubicBezTo>
                    <a:pt x="1701357" y="0"/>
                    <a:pt x="1782587" y="81230"/>
                    <a:pt x="1782587" y="181432"/>
                  </a:cubicBezTo>
                  <a:lnTo>
                    <a:pt x="1782587" y="907139"/>
                  </a:lnTo>
                  <a:cubicBezTo>
                    <a:pt x="1782587" y="1007341"/>
                    <a:pt x="1701357" y="1088571"/>
                    <a:pt x="1601155" y="1088571"/>
                  </a:cubicBez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17910" tIns="117910" rIns="117910" bIns="1179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TLD Introduction: </a:t>
              </a:r>
            </a:p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September 2019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6265864" y="4343400"/>
              <a:ext cx="1782587" cy="1088571"/>
            </a:xfrm>
            <a:custGeom>
              <a:avLst/>
              <a:gdLst>
                <a:gd name="connsiteX0" fmla="*/ 0 w 1782587"/>
                <a:gd name="connsiteY0" fmla="*/ 181432 h 1088571"/>
                <a:gd name="connsiteX1" fmla="*/ 181432 w 1782587"/>
                <a:gd name="connsiteY1" fmla="*/ 0 h 1088571"/>
                <a:gd name="connsiteX2" fmla="*/ 1601155 w 1782587"/>
                <a:gd name="connsiteY2" fmla="*/ 0 h 1088571"/>
                <a:gd name="connsiteX3" fmla="*/ 1782587 w 1782587"/>
                <a:gd name="connsiteY3" fmla="*/ 181432 h 1088571"/>
                <a:gd name="connsiteX4" fmla="*/ 1782587 w 1782587"/>
                <a:gd name="connsiteY4" fmla="*/ 907139 h 1088571"/>
                <a:gd name="connsiteX5" fmla="*/ 1601155 w 1782587"/>
                <a:gd name="connsiteY5" fmla="*/ 1088571 h 1088571"/>
                <a:gd name="connsiteX6" fmla="*/ 181432 w 1782587"/>
                <a:gd name="connsiteY6" fmla="*/ 1088571 h 1088571"/>
                <a:gd name="connsiteX7" fmla="*/ 0 w 1782587"/>
                <a:gd name="connsiteY7" fmla="*/ 907139 h 1088571"/>
                <a:gd name="connsiteX8" fmla="*/ 0 w 1782587"/>
                <a:gd name="connsiteY8" fmla="*/ 181432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2587" h="1088571">
                  <a:moveTo>
                    <a:pt x="0" y="181432"/>
                  </a:moveTo>
                  <a:cubicBezTo>
                    <a:pt x="0" y="81230"/>
                    <a:pt x="81230" y="0"/>
                    <a:pt x="181432" y="0"/>
                  </a:cubicBezTo>
                  <a:lnTo>
                    <a:pt x="1601155" y="0"/>
                  </a:lnTo>
                  <a:cubicBezTo>
                    <a:pt x="1701357" y="0"/>
                    <a:pt x="1782587" y="81230"/>
                    <a:pt x="1782587" y="181432"/>
                  </a:cubicBezTo>
                  <a:lnTo>
                    <a:pt x="1782587" y="907139"/>
                  </a:lnTo>
                  <a:cubicBezTo>
                    <a:pt x="1782587" y="1007341"/>
                    <a:pt x="1701357" y="1088571"/>
                    <a:pt x="1601155" y="1088571"/>
                  </a:cubicBez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lose/>
                </a:path>
              </a:pathLst>
            </a:custGeom>
            <a:solidFill>
              <a:srgbClr val="F8E08E"/>
            </a:soli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7910" tIns="117910" rIns="117910" bIns="11791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anose="020F0502020204030204" pitchFamily="34" charset="0"/>
                </a:rPr>
                <a:t>Monitoring TLD uptake:</a:t>
              </a:r>
              <a:b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anose="020F0502020204030204" pitchFamily="34" charset="0"/>
                </a:rPr>
              </a:br>
              <a:r>
                <a:rPr kumimoji="0" lang="en-US" sz="1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anose="020F0502020204030204" pitchFamily="34" charset="0"/>
                </a:rPr>
                <a:t> Ongoing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253464" y="2058281"/>
            <a:ext cx="981188" cy="731062"/>
            <a:chOff x="487363" y="2135188"/>
            <a:chExt cx="1058862" cy="912813"/>
          </a:xfrm>
          <a:solidFill>
            <a:schemeClr val="tx1"/>
          </a:solidFill>
        </p:grpSpPr>
        <p:sp>
          <p:nvSpPr>
            <p:cNvPr id="41" name="Freeform 63"/>
            <p:cNvSpPr>
              <a:spLocks/>
            </p:cNvSpPr>
            <p:nvPr/>
          </p:nvSpPr>
          <p:spPr bwMode="auto">
            <a:xfrm>
              <a:off x="1265238" y="2449513"/>
              <a:ext cx="276225" cy="273050"/>
            </a:xfrm>
            <a:custGeom>
              <a:avLst/>
              <a:gdLst>
                <a:gd name="T0" fmla="*/ 134 w 134"/>
                <a:gd name="T1" fmla="*/ 70 h 133"/>
                <a:gd name="T2" fmla="*/ 115 w 134"/>
                <a:gd name="T3" fmla="*/ 85 h 133"/>
                <a:gd name="T4" fmla="*/ 78 w 134"/>
                <a:gd name="T5" fmla="*/ 117 h 133"/>
                <a:gd name="T6" fmla="*/ 59 w 134"/>
                <a:gd name="T7" fmla="*/ 133 h 133"/>
                <a:gd name="T8" fmla="*/ 23 w 134"/>
                <a:gd name="T9" fmla="*/ 90 h 133"/>
                <a:gd name="T10" fmla="*/ 3 w 134"/>
                <a:gd name="T11" fmla="*/ 41 h 133"/>
                <a:gd name="T12" fmla="*/ 28 w 134"/>
                <a:gd name="T13" fmla="*/ 20 h 133"/>
                <a:gd name="T14" fmla="*/ 52 w 134"/>
                <a:gd name="T15" fmla="*/ 0 h 133"/>
                <a:gd name="T16" fmla="*/ 97 w 134"/>
                <a:gd name="T17" fmla="*/ 27 h 133"/>
                <a:gd name="T18" fmla="*/ 134 w 134"/>
                <a:gd name="T19" fmla="*/ 7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4" h="133">
                  <a:moveTo>
                    <a:pt x="134" y="70"/>
                  </a:moveTo>
                  <a:cubicBezTo>
                    <a:pt x="115" y="85"/>
                    <a:pt x="115" y="85"/>
                    <a:pt x="115" y="85"/>
                  </a:cubicBezTo>
                  <a:cubicBezTo>
                    <a:pt x="78" y="117"/>
                    <a:pt x="78" y="117"/>
                    <a:pt x="78" y="117"/>
                  </a:cubicBezTo>
                  <a:cubicBezTo>
                    <a:pt x="59" y="133"/>
                    <a:pt x="59" y="133"/>
                    <a:pt x="59" y="133"/>
                  </a:cubicBezTo>
                  <a:cubicBezTo>
                    <a:pt x="59" y="133"/>
                    <a:pt x="45" y="116"/>
                    <a:pt x="23" y="90"/>
                  </a:cubicBezTo>
                  <a:cubicBezTo>
                    <a:pt x="0" y="63"/>
                    <a:pt x="3" y="41"/>
                    <a:pt x="3" y="41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0"/>
                    <a:pt x="75" y="0"/>
                    <a:pt x="97" y="27"/>
                  </a:cubicBezTo>
                  <a:cubicBezTo>
                    <a:pt x="120" y="53"/>
                    <a:pt x="134" y="70"/>
                    <a:pt x="134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1409700" y="2614613"/>
              <a:ext cx="136525" cy="123825"/>
            </a:xfrm>
            <a:custGeom>
              <a:avLst/>
              <a:gdLst>
                <a:gd name="T0" fmla="*/ 60 w 66"/>
                <a:gd name="T1" fmla="*/ 0 h 60"/>
                <a:gd name="T2" fmla="*/ 48 w 66"/>
                <a:gd name="T3" fmla="*/ 47 h 60"/>
                <a:gd name="T4" fmla="*/ 0 w 66"/>
                <a:gd name="T5" fmla="*/ 51 h 60"/>
                <a:gd name="T6" fmla="*/ 60 w 66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0">
                  <a:moveTo>
                    <a:pt x="60" y="0"/>
                  </a:moveTo>
                  <a:cubicBezTo>
                    <a:pt x="66" y="16"/>
                    <a:pt x="62" y="35"/>
                    <a:pt x="48" y="47"/>
                  </a:cubicBezTo>
                  <a:cubicBezTo>
                    <a:pt x="34" y="58"/>
                    <a:pt x="15" y="60"/>
                    <a:pt x="0" y="51"/>
                  </a:cubicBez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5"/>
            <p:cNvSpPr>
              <a:spLocks/>
            </p:cNvSpPr>
            <p:nvPr/>
          </p:nvSpPr>
          <p:spPr bwMode="auto">
            <a:xfrm>
              <a:off x="646113" y="2465388"/>
              <a:ext cx="889000" cy="422275"/>
            </a:xfrm>
            <a:custGeom>
              <a:avLst/>
              <a:gdLst>
                <a:gd name="T0" fmla="*/ 418 w 432"/>
                <a:gd name="T1" fmla="*/ 155 h 205"/>
                <a:gd name="T2" fmla="*/ 432 w 432"/>
                <a:gd name="T3" fmla="*/ 169 h 205"/>
                <a:gd name="T4" fmla="*/ 418 w 432"/>
                <a:gd name="T5" fmla="*/ 183 h 205"/>
                <a:gd name="T6" fmla="*/ 326 w 432"/>
                <a:gd name="T7" fmla="*/ 183 h 205"/>
                <a:gd name="T8" fmla="*/ 324 w 432"/>
                <a:gd name="T9" fmla="*/ 183 h 205"/>
                <a:gd name="T10" fmla="*/ 310 w 432"/>
                <a:gd name="T11" fmla="*/ 176 h 205"/>
                <a:gd name="T12" fmla="*/ 268 w 432"/>
                <a:gd name="T13" fmla="*/ 106 h 205"/>
                <a:gd name="T14" fmla="*/ 162 w 432"/>
                <a:gd name="T15" fmla="*/ 200 h 205"/>
                <a:gd name="T16" fmla="*/ 142 w 432"/>
                <a:gd name="T17" fmla="*/ 198 h 205"/>
                <a:gd name="T18" fmla="*/ 140 w 432"/>
                <a:gd name="T19" fmla="*/ 196 h 205"/>
                <a:gd name="T20" fmla="*/ 136 w 432"/>
                <a:gd name="T21" fmla="*/ 191 h 205"/>
                <a:gd name="T22" fmla="*/ 82 w 432"/>
                <a:gd name="T23" fmla="*/ 51 h 205"/>
                <a:gd name="T24" fmla="*/ 29 w 432"/>
                <a:gd name="T25" fmla="*/ 191 h 205"/>
                <a:gd name="T26" fmla="*/ 10 w 432"/>
                <a:gd name="T27" fmla="*/ 199 h 205"/>
                <a:gd name="T28" fmla="*/ 2 w 432"/>
                <a:gd name="T29" fmla="*/ 181 h 205"/>
                <a:gd name="T30" fmla="*/ 68 w 432"/>
                <a:gd name="T31" fmla="*/ 10 h 205"/>
                <a:gd name="T32" fmla="*/ 82 w 432"/>
                <a:gd name="T33" fmla="*/ 1 h 205"/>
                <a:gd name="T34" fmla="*/ 97 w 432"/>
                <a:gd name="T35" fmla="*/ 10 h 205"/>
                <a:gd name="T36" fmla="*/ 157 w 432"/>
                <a:gd name="T37" fmla="*/ 166 h 205"/>
                <a:gd name="T38" fmla="*/ 259 w 432"/>
                <a:gd name="T39" fmla="*/ 76 h 205"/>
                <a:gd name="T40" fmla="*/ 271 w 432"/>
                <a:gd name="T41" fmla="*/ 73 h 205"/>
                <a:gd name="T42" fmla="*/ 285 w 432"/>
                <a:gd name="T43" fmla="*/ 80 h 205"/>
                <a:gd name="T44" fmla="*/ 330 w 432"/>
                <a:gd name="T45" fmla="*/ 155 h 205"/>
                <a:gd name="T46" fmla="*/ 418 w 432"/>
                <a:gd name="T47" fmla="*/ 15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2" h="205">
                  <a:moveTo>
                    <a:pt x="418" y="155"/>
                  </a:moveTo>
                  <a:cubicBezTo>
                    <a:pt x="426" y="155"/>
                    <a:pt x="432" y="161"/>
                    <a:pt x="432" y="169"/>
                  </a:cubicBezTo>
                  <a:cubicBezTo>
                    <a:pt x="432" y="177"/>
                    <a:pt x="426" y="183"/>
                    <a:pt x="418" y="183"/>
                  </a:cubicBezTo>
                  <a:cubicBezTo>
                    <a:pt x="326" y="183"/>
                    <a:pt x="326" y="183"/>
                    <a:pt x="326" y="183"/>
                  </a:cubicBezTo>
                  <a:cubicBezTo>
                    <a:pt x="325" y="183"/>
                    <a:pt x="324" y="183"/>
                    <a:pt x="324" y="183"/>
                  </a:cubicBezTo>
                  <a:cubicBezTo>
                    <a:pt x="318" y="184"/>
                    <a:pt x="313" y="181"/>
                    <a:pt x="310" y="176"/>
                  </a:cubicBezTo>
                  <a:cubicBezTo>
                    <a:pt x="268" y="106"/>
                    <a:pt x="268" y="106"/>
                    <a:pt x="268" y="106"/>
                  </a:cubicBezTo>
                  <a:cubicBezTo>
                    <a:pt x="162" y="200"/>
                    <a:pt x="162" y="200"/>
                    <a:pt x="162" y="200"/>
                  </a:cubicBezTo>
                  <a:cubicBezTo>
                    <a:pt x="156" y="205"/>
                    <a:pt x="147" y="204"/>
                    <a:pt x="142" y="198"/>
                  </a:cubicBezTo>
                  <a:cubicBezTo>
                    <a:pt x="141" y="198"/>
                    <a:pt x="140" y="197"/>
                    <a:pt x="140" y="196"/>
                  </a:cubicBezTo>
                  <a:cubicBezTo>
                    <a:pt x="138" y="195"/>
                    <a:pt x="137" y="193"/>
                    <a:pt x="136" y="19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29" y="191"/>
                    <a:pt x="29" y="191"/>
                    <a:pt x="29" y="191"/>
                  </a:cubicBezTo>
                  <a:cubicBezTo>
                    <a:pt x="26" y="198"/>
                    <a:pt x="18" y="202"/>
                    <a:pt x="10" y="199"/>
                  </a:cubicBezTo>
                  <a:cubicBezTo>
                    <a:pt x="3" y="196"/>
                    <a:pt x="0" y="188"/>
                    <a:pt x="2" y="181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71" y="4"/>
                    <a:pt x="76" y="0"/>
                    <a:pt x="82" y="1"/>
                  </a:cubicBezTo>
                  <a:cubicBezTo>
                    <a:pt x="88" y="0"/>
                    <a:pt x="94" y="4"/>
                    <a:pt x="97" y="10"/>
                  </a:cubicBezTo>
                  <a:cubicBezTo>
                    <a:pt x="157" y="166"/>
                    <a:pt x="157" y="166"/>
                    <a:pt x="157" y="166"/>
                  </a:cubicBezTo>
                  <a:cubicBezTo>
                    <a:pt x="259" y="76"/>
                    <a:pt x="259" y="76"/>
                    <a:pt x="259" y="76"/>
                  </a:cubicBezTo>
                  <a:cubicBezTo>
                    <a:pt x="263" y="73"/>
                    <a:pt x="267" y="72"/>
                    <a:pt x="271" y="73"/>
                  </a:cubicBezTo>
                  <a:cubicBezTo>
                    <a:pt x="277" y="73"/>
                    <a:pt x="282" y="75"/>
                    <a:pt x="285" y="80"/>
                  </a:cubicBezTo>
                  <a:cubicBezTo>
                    <a:pt x="330" y="155"/>
                    <a:pt x="330" y="155"/>
                    <a:pt x="330" y="155"/>
                  </a:cubicBezTo>
                  <a:lnTo>
                    <a:pt x="418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6"/>
            <p:cNvSpPr>
              <a:spLocks noEditPoints="1"/>
            </p:cNvSpPr>
            <p:nvPr/>
          </p:nvSpPr>
          <p:spPr bwMode="auto">
            <a:xfrm>
              <a:off x="992188" y="2135188"/>
              <a:ext cx="376238" cy="377825"/>
            </a:xfrm>
            <a:custGeom>
              <a:avLst/>
              <a:gdLst>
                <a:gd name="T0" fmla="*/ 167 w 183"/>
                <a:gd name="T1" fmla="*/ 133 h 184"/>
                <a:gd name="T2" fmla="*/ 176 w 183"/>
                <a:gd name="T3" fmla="*/ 144 h 184"/>
                <a:gd name="T4" fmla="*/ 131 w 183"/>
                <a:gd name="T5" fmla="*/ 182 h 184"/>
                <a:gd name="T6" fmla="*/ 123 w 183"/>
                <a:gd name="T7" fmla="*/ 172 h 184"/>
                <a:gd name="T8" fmla="*/ 29 w 183"/>
                <a:gd name="T9" fmla="*/ 148 h 184"/>
                <a:gd name="T10" fmla="*/ 39 w 183"/>
                <a:gd name="T11" fmla="*/ 30 h 184"/>
                <a:gd name="T12" fmla="*/ 157 w 183"/>
                <a:gd name="T13" fmla="*/ 39 h 184"/>
                <a:gd name="T14" fmla="*/ 167 w 183"/>
                <a:gd name="T15" fmla="*/ 133 h 184"/>
                <a:gd name="T16" fmla="*/ 135 w 183"/>
                <a:gd name="T17" fmla="*/ 143 h 184"/>
                <a:gd name="T18" fmla="*/ 143 w 183"/>
                <a:gd name="T19" fmla="*/ 51 h 184"/>
                <a:gd name="T20" fmla="*/ 51 w 183"/>
                <a:gd name="T21" fmla="*/ 44 h 184"/>
                <a:gd name="T22" fmla="*/ 44 w 183"/>
                <a:gd name="T23" fmla="*/ 136 h 184"/>
                <a:gd name="T24" fmla="*/ 135 w 183"/>
                <a:gd name="T25" fmla="*/ 143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" h="184">
                  <a:moveTo>
                    <a:pt x="167" y="133"/>
                  </a:moveTo>
                  <a:cubicBezTo>
                    <a:pt x="176" y="144"/>
                    <a:pt x="176" y="144"/>
                    <a:pt x="176" y="144"/>
                  </a:cubicBezTo>
                  <a:cubicBezTo>
                    <a:pt x="131" y="182"/>
                    <a:pt x="131" y="182"/>
                    <a:pt x="131" y="182"/>
                  </a:cubicBezTo>
                  <a:cubicBezTo>
                    <a:pt x="123" y="172"/>
                    <a:pt x="123" y="172"/>
                    <a:pt x="123" y="172"/>
                  </a:cubicBezTo>
                  <a:cubicBezTo>
                    <a:pt x="91" y="184"/>
                    <a:pt x="53" y="175"/>
                    <a:pt x="29" y="148"/>
                  </a:cubicBezTo>
                  <a:cubicBezTo>
                    <a:pt x="0" y="112"/>
                    <a:pt x="4" y="60"/>
                    <a:pt x="39" y="30"/>
                  </a:cubicBezTo>
                  <a:cubicBezTo>
                    <a:pt x="74" y="0"/>
                    <a:pt x="127" y="4"/>
                    <a:pt x="157" y="39"/>
                  </a:cubicBezTo>
                  <a:cubicBezTo>
                    <a:pt x="180" y="66"/>
                    <a:pt x="183" y="104"/>
                    <a:pt x="167" y="133"/>
                  </a:cubicBezTo>
                  <a:close/>
                  <a:moveTo>
                    <a:pt x="135" y="143"/>
                  </a:moveTo>
                  <a:cubicBezTo>
                    <a:pt x="163" y="120"/>
                    <a:pt x="166" y="79"/>
                    <a:pt x="143" y="51"/>
                  </a:cubicBezTo>
                  <a:cubicBezTo>
                    <a:pt x="120" y="24"/>
                    <a:pt x="79" y="21"/>
                    <a:pt x="51" y="44"/>
                  </a:cubicBezTo>
                  <a:cubicBezTo>
                    <a:pt x="24" y="67"/>
                    <a:pt x="20" y="108"/>
                    <a:pt x="44" y="136"/>
                  </a:cubicBezTo>
                  <a:cubicBezTo>
                    <a:pt x="67" y="163"/>
                    <a:pt x="108" y="166"/>
                    <a:pt x="135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7"/>
            <p:cNvSpPr>
              <a:spLocks/>
            </p:cNvSpPr>
            <p:nvPr/>
          </p:nvSpPr>
          <p:spPr bwMode="auto">
            <a:xfrm>
              <a:off x="487363" y="2227263"/>
              <a:ext cx="819150" cy="820738"/>
            </a:xfrm>
            <a:custGeom>
              <a:avLst/>
              <a:gdLst>
                <a:gd name="T0" fmla="*/ 516 w 516"/>
                <a:gd name="T1" fmla="*/ 447 h 517"/>
                <a:gd name="T2" fmla="*/ 516 w 516"/>
                <a:gd name="T3" fmla="*/ 463 h 517"/>
                <a:gd name="T4" fmla="*/ 83 w 516"/>
                <a:gd name="T5" fmla="*/ 463 h 517"/>
                <a:gd name="T6" fmla="*/ 83 w 516"/>
                <a:gd name="T7" fmla="*/ 517 h 517"/>
                <a:gd name="T8" fmla="*/ 66 w 516"/>
                <a:gd name="T9" fmla="*/ 517 h 517"/>
                <a:gd name="T10" fmla="*/ 66 w 516"/>
                <a:gd name="T11" fmla="*/ 463 h 517"/>
                <a:gd name="T12" fmla="*/ 0 w 516"/>
                <a:gd name="T13" fmla="*/ 463 h 517"/>
                <a:gd name="T14" fmla="*/ 0 w 516"/>
                <a:gd name="T15" fmla="*/ 447 h 517"/>
                <a:gd name="T16" fmla="*/ 66 w 516"/>
                <a:gd name="T17" fmla="*/ 447 h 517"/>
                <a:gd name="T18" fmla="*/ 66 w 516"/>
                <a:gd name="T19" fmla="*/ 0 h 517"/>
                <a:gd name="T20" fmla="*/ 83 w 516"/>
                <a:gd name="T21" fmla="*/ 0 h 517"/>
                <a:gd name="T22" fmla="*/ 83 w 516"/>
                <a:gd name="T23" fmla="*/ 447 h 517"/>
                <a:gd name="T24" fmla="*/ 516 w 516"/>
                <a:gd name="T25" fmla="*/ 447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6" h="517">
                  <a:moveTo>
                    <a:pt x="516" y="447"/>
                  </a:moveTo>
                  <a:lnTo>
                    <a:pt x="516" y="463"/>
                  </a:lnTo>
                  <a:lnTo>
                    <a:pt x="83" y="463"/>
                  </a:lnTo>
                  <a:lnTo>
                    <a:pt x="83" y="517"/>
                  </a:lnTo>
                  <a:lnTo>
                    <a:pt x="66" y="517"/>
                  </a:lnTo>
                  <a:lnTo>
                    <a:pt x="66" y="463"/>
                  </a:lnTo>
                  <a:lnTo>
                    <a:pt x="0" y="463"/>
                  </a:lnTo>
                  <a:lnTo>
                    <a:pt x="0" y="447"/>
                  </a:lnTo>
                  <a:lnTo>
                    <a:pt x="66" y="447"/>
                  </a:lnTo>
                  <a:lnTo>
                    <a:pt x="66" y="0"/>
                  </a:lnTo>
                  <a:lnTo>
                    <a:pt x="83" y="0"/>
                  </a:lnTo>
                  <a:lnTo>
                    <a:pt x="83" y="447"/>
                  </a:lnTo>
                  <a:lnTo>
                    <a:pt x="516" y="4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68"/>
            <p:cNvSpPr>
              <a:spLocks noChangeArrowheads="1"/>
            </p:cNvSpPr>
            <p:nvPr/>
          </p:nvSpPr>
          <p:spPr bwMode="auto">
            <a:xfrm>
              <a:off x="673100" y="2351088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673100" y="2290763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673100" y="2232026"/>
              <a:ext cx="60325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Freeform 38"/>
          <p:cNvSpPr>
            <a:spLocks noEditPoints="1"/>
          </p:cNvSpPr>
          <p:nvPr/>
        </p:nvSpPr>
        <p:spPr bwMode="auto">
          <a:xfrm>
            <a:off x="4474185" y="1969793"/>
            <a:ext cx="880167" cy="749989"/>
          </a:xfrm>
          <a:custGeom>
            <a:avLst/>
            <a:gdLst>
              <a:gd name="T0" fmla="*/ 99 w 476"/>
              <a:gd name="T1" fmla="*/ 0 h 374"/>
              <a:gd name="T2" fmla="*/ 460 w 476"/>
              <a:gd name="T3" fmla="*/ 0 h 374"/>
              <a:gd name="T4" fmla="*/ 460 w 476"/>
              <a:gd name="T5" fmla="*/ 49 h 374"/>
              <a:gd name="T6" fmla="*/ 99 w 476"/>
              <a:gd name="T7" fmla="*/ 49 h 374"/>
              <a:gd name="T8" fmla="*/ 99 w 476"/>
              <a:gd name="T9" fmla="*/ 0 h 374"/>
              <a:gd name="T10" fmla="*/ 447 w 476"/>
              <a:gd name="T11" fmla="*/ 306 h 374"/>
              <a:gd name="T12" fmla="*/ 358 w 476"/>
              <a:gd name="T13" fmla="*/ 306 h 374"/>
              <a:gd name="T14" fmla="*/ 358 w 476"/>
              <a:gd name="T15" fmla="*/ 306 h 374"/>
              <a:gd name="T16" fmla="*/ 372 w 476"/>
              <a:gd name="T17" fmla="*/ 286 h 374"/>
              <a:gd name="T18" fmla="*/ 427 w 476"/>
              <a:gd name="T19" fmla="*/ 286 h 374"/>
              <a:gd name="T20" fmla="*/ 427 w 476"/>
              <a:gd name="T21" fmla="*/ 59 h 374"/>
              <a:gd name="T22" fmla="*/ 447 w 476"/>
              <a:gd name="T23" fmla="*/ 59 h 374"/>
              <a:gd name="T24" fmla="*/ 447 w 476"/>
              <a:gd name="T25" fmla="*/ 306 h 374"/>
              <a:gd name="T26" fmla="*/ 113 w 476"/>
              <a:gd name="T27" fmla="*/ 107 h 374"/>
              <a:gd name="T28" fmla="*/ 113 w 476"/>
              <a:gd name="T29" fmla="*/ 59 h 374"/>
              <a:gd name="T30" fmla="*/ 132 w 476"/>
              <a:gd name="T31" fmla="*/ 59 h 374"/>
              <a:gd name="T32" fmla="*/ 132 w 476"/>
              <a:gd name="T33" fmla="*/ 107 h 374"/>
              <a:gd name="T34" fmla="*/ 124 w 476"/>
              <a:gd name="T35" fmla="*/ 106 h 374"/>
              <a:gd name="T36" fmla="*/ 113 w 476"/>
              <a:gd name="T37" fmla="*/ 107 h 374"/>
              <a:gd name="T38" fmla="*/ 206 w 476"/>
              <a:gd name="T39" fmla="*/ 131 h 374"/>
              <a:gd name="T40" fmla="*/ 338 w 476"/>
              <a:gd name="T41" fmla="*/ 131 h 374"/>
              <a:gd name="T42" fmla="*/ 338 w 476"/>
              <a:gd name="T43" fmla="*/ 150 h 374"/>
              <a:gd name="T44" fmla="*/ 206 w 476"/>
              <a:gd name="T45" fmla="*/ 150 h 374"/>
              <a:gd name="T46" fmla="*/ 206 w 476"/>
              <a:gd name="T47" fmla="*/ 131 h 374"/>
              <a:gd name="T48" fmla="*/ 206 w 476"/>
              <a:gd name="T49" fmla="*/ 90 h 374"/>
              <a:gd name="T50" fmla="*/ 338 w 476"/>
              <a:gd name="T51" fmla="*/ 90 h 374"/>
              <a:gd name="T52" fmla="*/ 338 w 476"/>
              <a:gd name="T53" fmla="*/ 108 h 374"/>
              <a:gd name="T54" fmla="*/ 206 w 476"/>
              <a:gd name="T55" fmla="*/ 108 h 374"/>
              <a:gd name="T56" fmla="*/ 206 w 476"/>
              <a:gd name="T57" fmla="*/ 90 h 374"/>
              <a:gd name="T58" fmla="*/ 203 w 476"/>
              <a:gd name="T59" fmla="*/ 344 h 374"/>
              <a:gd name="T60" fmla="*/ 203 w 476"/>
              <a:gd name="T61" fmla="*/ 374 h 374"/>
              <a:gd name="T62" fmla="*/ 0 w 476"/>
              <a:gd name="T63" fmla="*/ 374 h 374"/>
              <a:gd name="T64" fmla="*/ 86 w 476"/>
              <a:gd name="T65" fmla="*/ 266 h 374"/>
              <a:gd name="T66" fmla="*/ 107 w 476"/>
              <a:gd name="T67" fmla="*/ 282 h 374"/>
              <a:gd name="T68" fmla="*/ 140 w 476"/>
              <a:gd name="T69" fmla="*/ 282 h 374"/>
              <a:gd name="T70" fmla="*/ 161 w 476"/>
              <a:gd name="T71" fmla="*/ 266 h 374"/>
              <a:gd name="T72" fmla="*/ 181 w 476"/>
              <a:gd name="T73" fmla="*/ 271 h 374"/>
              <a:gd name="T74" fmla="*/ 255 w 476"/>
              <a:gd name="T75" fmla="*/ 287 h 374"/>
              <a:gd name="T76" fmla="*/ 271 w 476"/>
              <a:gd name="T77" fmla="*/ 285 h 374"/>
              <a:gd name="T78" fmla="*/ 320 w 476"/>
              <a:gd name="T79" fmla="*/ 251 h 374"/>
              <a:gd name="T80" fmla="*/ 332 w 476"/>
              <a:gd name="T81" fmla="*/ 246 h 374"/>
              <a:gd name="T82" fmla="*/ 376 w 476"/>
              <a:gd name="T83" fmla="*/ 75 h 374"/>
              <a:gd name="T84" fmla="*/ 384 w 476"/>
              <a:gd name="T85" fmla="*/ 77 h 374"/>
              <a:gd name="T86" fmla="*/ 352 w 476"/>
              <a:gd name="T87" fmla="*/ 251 h 374"/>
              <a:gd name="T88" fmla="*/ 359 w 476"/>
              <a:gd name="T89" fmla="*/ 258 h 374"/>
              <a:gd name="T90" fmla="*/ 352 w 476"/>
              <a:gd name="T91" fmla="*/ 297 h 374"/>
              <a:gd name="T92" fmla="*/ 287 w 476"/>
              <a:gd name="T93" fmla="*/ 343 h 374"/>
              <a:gd name="T94" fmla="*/ 263 w 476"/>
              <a:gd name="T95" fmla="*/ 347 h 374"/>
              <a:gd name="T96" fmla="*/ 212 w 476"/>
              <a:gd name="T97" fmla="*/ 338 h 374"/>
              <a:gd name="T98" fmla="*/ 203 w 476"/>
              <a:gd name="T99" fmla="*/ 344 h 374"/>
              <a:gd name="T100" fmla="*/ 124 w 476"/>
              <a:gd name="T101" fmla="*/ 270 h 374"/>
              <a:gd name="T102" fmla="*/ 160 w 476"/>
              <a:gd name="T103" fmla="*/ 251 h 374"/>
              <a:gd name="T104" fmla="*/ 160 w 476"/>
              <a:gd name="T105" fmla="*/ 251 h 374"/>
              <a:gd name="T106" fmla="*/ 195 w 476"/>
              <a:gd name="T107" fmla="*/ 239 h 374"/>
              <a:gd name="T108" fmla="*/ 196 w 476"/>
              <a:gd name="T109" fmla="*/ 231 h 374"/>
              <a:gd name="T110" fmla="*/ 180 w 476"/>
              <a:gd name="T111" fmla="*/ 152 h 374"/>
              <a:gd name="T112" fmla="*/ 124 w 476"/>
              <a:gd name="T113" fmla="*/ 116 h 374"/>
              <a:gd name="T114" fmla="*/ 67 w 476"/>
              <a:gd name="T115" fmla="*/ 152 h 374"/>
              <a:gd name="T116" fmla="*/ 51 w 476"/>
              <a:gd name="T117" fmla="*/ 231 h 374"/>
              <a:gd name="T118" fmla="*/ 53 w 476"/>
              <a:gd name="T119" fmla="*/ 239 h 374"/>
              <a:gd name="T120" fmla="*/ 87 w 476"/>
              <a:gd name="T121" fmla="*/ 251 h 374"/>
              <a:gd name="T122" fmla="*/ 87 w 476"/>
              <a:gd name="T123" fmla="*/ 251 h 374"/>
              <a:gd name="T124" fmla="*/ 124 w 476"/>
              <a:gd name="T125" fmla="*/ 270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76" h="374">
                <a:moveTo>
                  <a:pt x="99" y="0"/>
                </a:moveTo>
                <a:cubicBezTo>
                  <a:pt x="206" y="0"/>
                  <a:pt x="353" y="0"/>
                  <a:pt x="460" y="0"/>
                </a:cubicBezTo>
                <a:cubicBezTo>
                  <a:pt x="476" y="9"/>
                  <a:pt x="475" y="41"/>
                  <a:pt x="460" y="49"/>
                </a:cubicBezTo>
                <a:cubicBezTo>
                  <a:pt x="353" y="49"/>
                  <a:pt x="206" y="49"/>
                  <a:pt x="99" y="49"/>
                </a:cubicBezTo>
                <a:cubicBezTo>
                  <a:pt x="85" y="41"/>
                  <a:pt x="84" y="9"/>
                  <a:pt x="99" y="0"/>
                </a:cubicBezTo>
                <a:close/>
                <a:moveTo>
                  <a:pt x="447" y="306"/>
                </a:moveTo>
                <a:cubicBezTo>
                  <a:pt x="358" y="306"/>
                  <a:pt x="358" y="306"/>
                  <a:pt x="358" y="306"/>
                </a:cubicBezTo>
                <a:cubicBezTo>
                  <a:pt x="358" y="306"/>
                  <a:pt x="358" y="306"/>
                  <a:pt x="358" y="306"/>
                </a:cubicBezTo>
                <a:cubicBezTo>
                  <a:pt x="365" y="301"/>
                  <a:pt x="370" y="294"/>
                  <a:pt x="372" y="286"/>
                </a:cubicBezTo>
                <a:cubicBezTo>
                  <a:pt x="427" y="286"/>
                  <a:pt x="427" y="286"/>
                  <a:pt x="427" y="286"/>
                </a:cubicBezTo>
                <a:cubicBezTo>
                  <a:pt x="427" y="210"/>
                  <a:pt x="427" y="134"/>
                  <a:pt x="427" y="59"/>
                </a:cubicBezTo>
                <a:cubicBezTo>
                  <a:pt x="447" y="59"/>
                  <a:pt x="447" y="59"/>
                  <a:pt x="447" y="59"/>
                </a:cubicBezTo>
                <a:cubicBezTo>
                  <a:pt x="447" y="141"/>
                  <a:pt x="447" y="223"/>
                  <a:pt x="447" y="306"/>
                </a:cubicBezTo>
                <a:close/>
                <a:moveTo>
                  <a:pt x="113" y="107"/>
                </a:moveTo>
                <a:cubicBezTo>
                  <a:pt x="113" y="59"/>
                  <a:pt x="113" y="59"/>
                  <a:pt x="113" y="59"/>
                </a:cubicBezTo>
                <a:cubicBezTo>
                  <a:pt x="132" y="59"/>
                  <a:pt x="132" y="59"/>
                  <a:pt x="132" y="59"/>
                </a:cubicBezTo>
                <a:cubicBezTo>
                  <a:pt x="132" y="107"/>
                  <a:pt x="132" y="107"/>
                  <a:pt x="132" y="107"/>
                </a:cubicBezTo>
                <a:cubicBezTo>
                  <a:pt x="129" y="106"/>
                  <a:pt x="127" y="106"/>
                  <a:pt x="124" y="106"/>
                </a:cubicBezTo>
                <a:cubicBezTo>
                  <a:pt x="120" y="106"/>
                  <a:pt x="116" y="106"/>
                  <a:pt x="113" y="107"/>
                </a:cubicBezTo>
                <a:close/>
                <a:moveTo>
                  <a:pt x="206" y="131"/>
                </a:moveTo>
                <a:cubicBezTo>
                  <a:pt x="338" y="131"/>
                  <a:pt x="338" y="131"/>
                  <a:pt x="338" y="131"/>
                </a:cubicBezTo>
                <a:cubicBezTo>
                  <a:pt x="338" y="150"/>
                  <a:pt x="338" y="150"/>
                  <a:pt x="338" y="150"/>
                </a:cubicBezTo>
                <a:cubicBezTo>
                  <a:pt x="206" y="150"/>
                  <a:pt x="206" y="150"/>
                  <a:pt x="206" y="150"/>
                </a:cubicBezTo>
                <a:cubicBezTo>
                  <a:pt x="206" y="131"/>
                  <a:pt x="206" y="131"/>
                  <a:pt x="206" y="131"/>
                </a:cubicBezTo>
                <a:close/>
                <a:moveTo>
                  <a:pt x="206" y="90"/>
                </a:moveTo>
                <a:cubicBezTo>
                  <a:pt x="338" y="90"/>
                  <a:pt x="338" y="90"/>
                  <a:pt x="338" y="90"/>
                </a:cubicBezTo>
                <a:cubicBezTo>
                  <a:pt x="338" y="108"/>
                  <a:pt x="338" y="108"/>
                  <a:pt x="338" y="108"/>
                </a:cubicBezTo>
                <a:cubicBezTo>
                  <a:pt x="206" y="108"/>
                  <a:pt x="206" y="108"/>
                  <a:pt x="206" y="108"/>
                </a:cubicBezTo>
                <a:cubicBezTo>
                  <a:pt x="206" y="90"/>
                  <a:pt x="206" y="90"/>
                  <a:pt x="206" y="90"/>
                </a:cubicBezTo>
                <a:close/>
                <a:moveTo>
                  <a:pt x="203" y="344"/>
                </a:moveTo>
                <a:cubicBezTo>
                  <a:pt x="203" y="374"/>
                  <a:pt x="203" y="374"/>
                  <a:pt x="203" y="374"/>
                </a:cubicBezTo>
                <a:cubicBezTo>
                  <a:pt x="0" y="374"/>
                  <a:pt x="0" y="374"/>
                  <a:pt x="0" y="374"/>
                </a:cubicBezTo>
                <a:cubicBezTo>
                  <a:pt x="3" y="314"/>
                  <a:pt x="30" y="287"/>
                  <a:pt x="86" y="266"/>
                </a:cubicBezTo>
                <a:cubicBezTo>
                  <a:pt x="92" y="273"/>
                  <a:pt x="99" y="279"/>
                  <a:pt x="107" y="282"/>
                </a:cubicBezTo>
                <a:cubicBezTo>
                  <a:pt x="116" y="285"/>
                  <a:pt x="132" y="285"/>
                  <a:pt x="140" y="282"/>
                </a:cubicBezTo>
                <a:cubicBezTo>
                  <a:pt x="148" y="279"/>
                  <a:pt x="155" y="273"/>
                  <a:pt x="161" y="266"/>
                </a:cubicBezTo>
                <a:cubicBezTo>
                  <a:pt x="181" y="271"/>
                  <a:pt x="181" y="271"/>
                  <a:pt x="181" y="271"/>
                </a:cubicBezTo>
                <a:cubicBezTo>
                  <a:pt x="255" y="287"/>
                  <a:pt x="255" y="287"/>
                  <a:pt x="255" y="287"/>
                </a:cubicBezTo>
                <a:cubicBezTo>
                  <a:pt x="263" y="289"/>
                  <a:pt x="268" y="288"/>
                  <a:pt x="271" y="285"/>
                </a:cubicBezTo>
                <a:cubicBezTo>
                  <a:pt x="320" y="251"/>
                  <a:pt x="320" y="251"/>
                  <a:pt x="320" y="251"/>
                </a:cubicBezTo>
                <a:cubicBezTo>
                  <a:pt x="324" y="248"/>
                  <a:pt x="328" y="247"/>
                  <a:pt x="332" y="246"/>
                </a:cubicBezTo>
                <a:cubicBezTo>
                  <a:pt x="376" y="75"/>
                  <a:pt x="376" y="75"/>
                  <a:pt x="376" y="75"/>
                </a:cubicBezTo>
                <a:cubicBezTo>
                  <a:pt x="379" y="61"/>
                  <a:pt x="387" y="63"/>
                  <a:pt x="384" y="77"/>
                </a:cubicBezTo>
                <a:cubicBezTo>
                  <a:pt x="352" y="251"/>
                  <a:pt x="352" y="251"/>
                  <a:pt x="352" y="251"/>
                </a:cubicBezTo>
                <a:cubicBezTo>
                  <a:pt x="355" y="253"/>
                  <a:pt x="357" y="255"/>
                  <a:pt x="359" y="258"/>
                </a:cubicBezTo>
                <a:cubicBezTo>
                  <a:pt x="368" y="271"/>
                  <a:pt x="365" y="288"/>
                  <a:pt x="352" y="297"/>
                </a:cubicBezTo>
                <a:cubicBezTo>
                  <a:pt x="287" y="343"/>
                  <a:pt x="287" y="343"/>
                  <a:pt x="287" y="343"/>
                </a:cubicBezTo>
                <a:cubicBezTo>
                  <a:pt x="280" y="348"/>
                  <a:pt x="272" y="349"/>
                  <a:pt x="263" y="347"/>
                </a:cubicBezTo>
                <a:cubicBezTo>
                  <a:pt x="212" y="338"/>
                  <a:pt x="212" y="338"/>
                  <a:pt x="212" y="338"/>
                </a:cubicBezTo>
                <a:cubicBezTo>
                  <a:pt x="206" y="336"/>
                  <a:pt x="203" y="339"/>
                  <a:pt x="203" y="344"/>
                </a:cubicBezTo>
                <a:close/>
                <a:moveTo>
                  <a:pt x="124" y="270"/>
                </a:moveTo>
                <a:cubicBezTo>
                  <a:pt x="137" y="270"/>
                  <a:pt x="150" y="262"/>
                  <a:pt x="160" y="251"/>
                </a:cubicBezTo>
                <a:cubicBezTo>
                  <a:pt x="160" y="251"/>
                  <a:pt x="160" y="251"/>
                  <a:pt x="160" y="251"/>
                </a:cubicBezTo>
                <a:cubicBezTo>
                  <a:pt x="169" y="249"/>
                  <a:pt x="188" y="246"/>
                  <a:pt x="195" y="239"/>
                </a:cubicBezTo>
                <a:cubicBezTo>
                  <a:pt x="198" y="236"/>
                  <a:pt x="200" y="232"/>
                  <a:pt x="196" y="231"/>
                </a:cubicBezTo>
                <a:cubicBezTo>
                  <a:pt x="178" y="226"/>
                  <a:pt x="190" y="179"/>
                  <a:pt x="180" y="152"/>
                </a:cubicBezTo>
                <a:cubicBezTo>
                  <a:pt x="171" y="128"/>
                  <a:pt x="145" y="116"/>
                  <a:pt x="124" y="116"/>
                </a:cubicBezTo>
                <a:cubicBezTo>
                  <a:pt x="102" y="116"/>
                  <a:pt x="77" y="128"/>
                  <a:pt x="67" y="152"/>
                </a:cubicBezTo>
                <a:cubicBezTo>
                  <a:pt x="57" y="179"/>
                  <a:pt x="69" y="226"/>
                  <a:pt x="51" y="231"/>
                </a:cubicBezTo>
                <a:cubicBezTo>
                  <a:pt x="47" y="232"/>
                  <a:pt x="49" y="236"/>
                  <a:pt x="53" y="239"/>
                </a:cubicBezTo>
                <a:cubicBezTo>
                  <a:pt x="60" y="246"/>
                  <a:pt x="78" y="249"/>
                  <a:pt x="87" y="251"/>
                </a:cubicBezTo>
                <a:cubicBezTo>
                  <a:pt x="87" y="251"/>
                  <a:pt x="87" y="251"/>
                  <a:pt x="87" y="251"/>
                </a:cubicBezTo>
                <a:cubicBezTo>
                  <a:pt x="97" y="262"/>
                  <a:pt x="110" y="270"/>
                  <a:pt x="124" y="2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37"/>
          <p:cNvSpPr>
            <a:spLocks noEditPoints="1"/>
          </p:cNvSpPr>
          <p:nvPr/>
        </p:nvSpPr>
        <p:spPr bwMode="auto">
          <a:xfrm>
            <a:off x="6898968" y="2028896"/>
            <a:ext cx="789027" cy="665574"/>
          </a:xfrm>
          <a:custGeom>
            <a:avLst/>
            <a:gdLst>
              <a:gd name="T0" fmla="*/ 15 w 284"/>
              <a:gd name="T1" fmla="*/ 187 h 244"/>
              <a:gd name="T2" fmla="*/ 0 w 284"/>
              <a:gd name="T3" fmla="*/ 172 h 244"/>
              <a:gd name="T4" fmla="*/ 0 w 284"/>
              <a:gd name="T5" fmla="*/ 15 h 244"/>
              <a:gd name="T6" fmla="*/ 15 w 284"/>
              <a:gd name="T7" fmla="*/ 0 h 244"/>
              <a:gd name="T8" fmla="*/ 163 w 284"/>
              <a:gd name="T9" fmla="*/ 0 h 244"/>
              <a:gd name="T10" fmla="*/ 178 w 284"/>
              <a:gd name="T11" fmla="*/ 15 h 244"/>
              <a:gd name="T12" fmla="*/ 178 w 284"/>
              <a:gd name="T13" fmla="*/ 172 h 244"/>
              <a:gd name="T14" fmla="*/ 163 w 284"/>
              <a:gd name="T15" fmla="*/ 187 h 244"/>
              <a:gd name="T16" fmla="*/ 15 w 284"/>
              <a:gd name="T17" fmla="*/ 187 h 244"/>
              <a:gd name="T18" fmla="*/ 284 w 284"/>
              <a:gd name="T19" fmla="*/ 71 h 244"/>
              <a:gd name="T20" fmla="*/ 284 w 284"/>
              <a:gd name="T21" fmla="*/ 172 h 244"/>
              <a:gd name="T22" fmla="*/ 268 w 284"/>
              <a:gd name="T23" fmla="*/ 187 h 244"/>
              <a:gd name="T24" fmla="*/ 215 w 284"/>
              <a:gd name="T25" fmla="*/ 187 h 244"/>
              <a:gd name="T26" fmla="*/ 200 w 284"/>
              <a:gd name="T27" fmla="*/ 172 h 244"/>
              <a:gd name="T28" fmla="*/ 200 w 284"/>
              <a:gd name="T29" fmla="*/ 40 h 244"/>
              <a:gd name="T30" fmla="*/ 215 w 284"/>
              <a:gd name="T31" fmla="*/ 25 h 244"/>
              <a:gd name="T32" fmla="*/ 238 w 284"/>
              <a:gd name="T33" fmla="*/ 25 h 244"/>
              <a:gd name="T34" fmla="*/ 284 w 284"/>
              <a:gd name="T35" fmla="*/ 71 h 244"/>
              <a:gd name="T36" fmla="*/ 265 w 284"/>
              <a:gd name="T37" fmla="*/ 71 h 244"/>
              <a:gd name="T38" fmla="*/ 238 w 284"/>
              <a:gd name="T39" fmla="*/ 43 h 244"/>
              <a:gd name="T40" fmla="*/ 224 w 284"/>
              <a:gd name="T41" fmla="*/ 43 h 244"/>
              <a:gd name="T42" fmla="*/ 218 w 284"/>
              <a:gd name="T43" fmla="*/ 49 h 244"/>
              <a:gd name="T44" fmla="*/ 218 w 284"/>
              <a:gd name="T45" fmla="*/ 79 h 244"/>
              <a:gd name="T46" fmla="*/ 224 w 284"/>
              <a:gd name="T47" fmla="*/ 85 h 244"/>
              <a:gd name="T48" fmla="*/ 259 w 284"/>
              <a:gd name="T49" fmla="*/ 85 h 244"/>
              <a:gd name="T50" fmla="*/ 265 w 284"/>
              <a:gd name="T51" fmla="*/ 79 h 244"/>
              <a:gd name="T52" fmla="*/ 265 w 284"/>
              <a:gd name="T53" fmla="*/ 71 h 244"/>
              <a:gd name="T54" fmla="*/ 37 w 284"/>
              <a:gd name="T55" fmla="*/ 205 h 244"/>
              <a:gd name="T56" fmla="*/ 34 w 284"/>
              <a:gd name="T57" fmla="*/ 208 h 244"/>
              <a:gd name="T58" fmla="*/ 72 w 284"/>
              <a:gd name="T59" fmla="*/ 244 h 244"/>
              <a:gd name="T60" fmla="*/ 110 w 284"/>
              <a:gd name="T61" fmla="*/ 208 h 244"/>
              <a:gd name="T62" fmla="*/ 107 w 284"/>
              <a:gd name="T63" fmla="*/ 205 h 244"/>
              <a:gd name="T64" fmla="*/ 37 w 284"/>
              <a:gd name="T65" fmla="*/ 205 h 244"/>
              <a:gd name="T66" fmla="*/ 174 w 284"/>
              <a:gd name="T67" fmla="*/ 208 h 244"/>
              <a:gd name="T68" fmla="*/ 212 w 284"/>
              <a:gd name="T69" fmla="*/ 244 h 244"/>
              <a:gd name="T70" fmla="*/ 250 w 284"/>
              <a:gd name="T71" fmla="*/ 208 h 244"/>
              <a:gd name="T72" fmla="*/ 247 w 284"/>
              <a:gd name="T73" fmla="*/ 205 h 244"/>
              <a:gd name="T74" fmla="*/ 177 w 284"/>
              <a:gd name="T75" fmla="*/ 205 h 244"/>
              <a:gd name="T76" fmla="*/ 174 w 284"/>
              <a:gd name="T77" fmla="*/ 208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4" h="244">
                <a:moveTo>
                  <a:pt x="15" y="187"/>
                </a:moveTo>
                <a:cubicBezTo>
                  <a:pt x="7" y="187"/>
                  <a:pt x="0" y="180"/>
                  <a:pt x="0" y="172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6"/>
                  <a:pt x="7" y="0"/>
                  <a:pt x="15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171" y="0"/>
                  <a:pt x="178" y="6"/>
                  <a:pt x="178" y="15"/>
                </a:cubicBezTo>
                <a:cubicBezTo>
                  <a:pt x="178" y="172"/>
                  <a:pt x="178" y="172"/>
                  <a:pt x="178" y="172"/>
                </a:cubicBezTo>
                <a:cubicBezTo>
                  <a:pt x="178" y="180"/>
                  <a:pt x="171" y="187"/>
                  <a:pt x="163" y="187"/>
                </a:cubicBezTo>
                <a:lnTo>
                  <a:pt x="15" y="187"/>
                </a:lnTo>
                <a:close/>
                <a:moveTo>
                  <a:pt x="284" y="71"/>
                </a:moveTo>
                <a:cubicBezTo>
                  <a:pt x="284" y="172"/>
                  <a:pt x="284" y="172"/>
                  <a:pt x="284" y="172"/>
                </a:cubicBezTo>
                <a:cubicBezTo>
                  <a:pt x="284" y="180"/>
                  <a:pt x="277" y="187"/>
                  <a:pt x="268" y="187"/>
                </a:cubicBezTo>
                <a:cubicBezTo>
                  <a:pt x="215" y="187"/>
                  <a:pt x="215" y="187"/>
                  <a:pt x="215" y="187"/>
                </a:cubicBezTo>
                <a:cubicBezTo>
                  <a:pt x="206" y="187"/>
                  <a:pt x="200" y="180"/>
                  <a:pt x="200" y="172"/>
                </a:cubicBezTo>
                <a:cubicBezTo>
                  <a:pt x="200" y="40"/>
                  <a:pt x="200" y="40"/>
                  <a:pt x="200" y="40"/>
                </a:cubicBezTo>
                <a:cubicBezTo>
                  <a:pt x="200" y="32"/>
                  <a:pt x="206" y="25"/>
                  <a:pt x="215" y="25"/>
                </a:cubicBezTo>
                <a:cubicBezTo>
                  <a:pt x="238" y="25"/>
                  <a:pt x="238" y="25"/>
                  <a:pt x="238" y="25"/>
                </a:cubicBezTo>
                <a:cubicBezTo>
                  <a:pt x="263" y="25"/>
                  <a:pt x="284" y="45"/>
                  <a:pt x="284" y="71"/>
                </a:cubicBezTo>
                <a:close/>
                <a:moveTo>
                  <a:pt x="265" y="71"/>
                </a:moveTo>
                <a:cubicBezTo>
                  <a:pt x="265" y="56"/>
                  <a:pt x="253" y="43"/>
                  <a:pt x="238" y="43"/>
                </a:cubicBezTo>
                <a:cubicBezTo>
                  <a:pt x="224" y="43"/>
                  <a:pt x="224" y="43"/>
                  <a:pt x="224" y="43"/>
                </a:cubicBezTo>
                <a:cubicBezTo>
                  <a:pt x="221" y="43"/>
                  <a:pt x="218" y="46"/>
                  <a:pt x="218" y="49"/>
                </a:cubicBezTo>
                <a:cubicBezTo>
                  <a:pt x="218" y="79"/>
                  <a:pt x="218" y="79"/>
                  <a:pt x="218" y="79"/>
                </a:cubicBezTo>
                <a:cubicBezTo>
                  <a:pt x="218" y="82"/>
                  <a:pt x="221" y="85"/>
                  <a:pt x="224" y="85"/>
                </a:cubicBezTo>
                <a:cubicBezTo>
                  <a:pt x="259" y="85"/>
                  <a:pt x="259" y="85"/>
                  <a:pt x="259" y="85"/>
                </a:cubicBezTo>
                <a:cubicBezTo>
                  <a:pt x="263" y="85"/>
                  <a:pt x="265" y="82"/>
                  <a:pt x="265" y="79"/>
                </a:cubicBezTo>
                <a:lnTo>
                  <a:pt x="265" y="71"/>
                </a:lnTo>
                <a:close/>
                <a:moveTo>
                  <a:pt x="37" y="205"/>
                </a:moveTo>
                <a:cubicBezTo>
                  <a:pt x="35" y="205"/>
                  <a:pt x="34" y="207"/>
                  <a:pt x="34" y="208"/>
                </a:cubicBezTo>
                <a:cubicBezTo>
                  <a:pt x="35" y="228"/>
                  <a:pt x="52" y="244"/>
                  <a:pt x="72" y="244"/>
                </a:cubicBezTo>
                <a:cubicBezTo>
                  <a:pt x="92" y="244"/>
                  <a:pt x="108" y="228"/>
                  <a:pt x="110" y="208"/>
                </a:cubicBezTo>
                <a:cubicBezTo>
                  <a:pt x="110" y="207"/>
                  <a:pt x="109" y="205"/>
                  <a:pt x="107" y="205"/>
                </a:cubicBezTo>
                <a:lnTo>
                  <a:pt x="37" y="205"/>
                </a:lnTo>
                <a:close/>
                <a:moveTo>
                  <a:pt x="174" y="208"/>
                </a:moveTo>
                <a:cubicBezTo>
                  <a:pt x="175" y="228"/>
                  <a:pt x="192" y="244"/>
                  <a:pt x="212" y="244"/>
                </a:cubicBezTo>
                <a:cubicBezTo>
                  <a:pt x="232" y="244"/>
                  <a:pt x="248" y="228"/>
                  <a:pt x="250" y="208"/>
                </a:cubicBezTo>
                <a:cubicBezTo>
                  <a:pt x="250" y="207"/>
                  <a:pt x="249" y="205"/>
                  <a:pt x="247" y="205"/>
                </a:cubicBezTo>
                <a:cubicBezTo>
                  <a:pt x="177" y="205"/>
                  <a:pt x="177" y="205"/>
                  <a:pt x="177" y="205"/>
                </a:cubicBezTo>
                <a:cubicBezTo>
                  <a:pt x="175" y="205"/>
                  <a:pt x="173" y="207"/>
                  <a:pt x="174" y="2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229778" y="1943633"/>
            <a:ext cx="699791" cy="749989"/>
            <a:chOff x="600075" y="3684588"/>
            <a:chExt cx="801688" cy="957263"/>
          </a:xfrm>
          <a:solidFill>
            <a:schemeClr val="tx1"/>
          </a:solidFill>
        </p:grpSpPr>
        <p:sp>
          <p:nvSpPr>
            <p:cNvPr id="56" name="Freeform 83"/>
            <p:cNvSpPr>
              <a:spLocks noEditPoints="1"/>
            </p:cNvSpPr>
            <p:nvPr/>
          </p:nvSpPr>
          <p:spPr bwMode="auto">
            <a:xfrm>
              <a:off x="600075" y="3684588"/>
              <a:ext cx="801688" cy="957263"/>
            </a:xfrm>
            <a:custGeom>
              <a:avLst/>
              <a:gdLst>
                <a:gd name="T0" fmla="*/ 372 w 388"/>
                <a:gd name="T1" fmla="*/ 0 h 463"/>
                <a:gd name="T2" fmla="*/ 16 w 388"/>
                <a:gd name="T3" fmla="*/ 0 h 463"/>
                <a:gd name="T4" fmla="*/ 0 w 388"/>
                <a:gd name="T5" fmla="*/ 16 h 463"/>
                <a:gd name="T6" fmla="*/ 0 w 388"/>
                <a:gd name="T7" fmla="*/ 447 h 463"/>
                <a:gd name="T8" fmla="*/ 16 w 388"/>
                <a:gd name="T9" fmla="*/ 463 h 463"/>
                <a:gd name="T10" fmla="*/ 292 w 388"/>
                <a:gd name="T11" fmla="*/ 463 h 463"/>
                <a:gd name="T12" fmla="*/ 303 w 388"/>
                <a:gd name="T13" fmla="*/ 459 h 463"/>
                <a:gd name="T14" fmla="*/ 383 w 388"/>
                <a:gd name="T15" fmla="*/ 385 h 463"/>
                <a:gd name="T16" fmla="*/ 388 w 388"/>
                <a:gd name="T17" fmla="*/ 373 h 463"/>
                <a:gd name="T18" fmla="*/ 388 w 388"/>
                <a:gd name="T19" fmla="*/ 16 h 463"/>
                <a:gd name="T20" fmla="*/ 372 w 388"/>
                <a:gd name="T21" fmla="*/ 0 h 463"/>
                <a:gd name="T22" fmla="*/ 298 w 388"/>
                <a:gd name="T23" fmla="*/ 362 h 463"/>
                <a:gd name="T24" fmla="*/ 296 w 388"/>
                <a:gd name="T25" fmla="*/ 368 h 463"/>
                <a:gd name="T26" fmla="*/ 289 w 388"/>
                <a:gd name="T27" fmla="*/ 428 h 463"/>
                <a:gd name="T28" fmla="*/ 286 w 388"/>
                <a:gd name="T29" fmla="*/ 431 h 463"/>
                <a:gd name="T30" fmla="*/ 32 w 388"/>
                <a:gd name="T31" fmla="*/ 431 h 463"/>
                <a:gd name="T32" fmla="*/ 32 w 388"/>
                <a:gd name="T33" fmla="*/ 32 h 463"/>
                <a:gd name="T34" fmla="*/ 356 w 388"/>
                <a:gd name="T35" fmla="*/ 32 h 463"/>
                <a:gd name="T36" fmla="*/ 356 w 388"/>
                <a:gd name="T37" fmla="*/ 366 h 463"/>
                <a:gd name="T38" fmla="*/ 304 w 388"/>
                <a:gd name="T39" fmla="*/ 360 h 463"/>
                <a:gd name="T40" fmla="*/ 298 w 388"/>
                <a:gd name="T41" fmla="*/ 362 h 463"/>
                <a:gd name="T42" fmla="*/ 305 w 388"/>
                <a:gd name="T43" fmla="*/ 428 h 463"/>
                <a:gd name="T44" fmla="*/ 311 w 388"/>
                <a:gd name="T45" fmla="*/ 377 h 463"/>
                <a:gd name="T46" fmla="*/ 358 w 388"/>
                <a:gd name="T47" fmla="*/ 382 h 463"/>
                <a:gd name="T48" fmla="*/ 305 w 388"/>
                <a:gd name="T49" fmla="*/ 428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8" h="463">
                  <a:moveTo>
                    <a:pt x="37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456"/>
                    <a:pt x="7" y="463"/>
                    <a:pt x="16" y="463"/>
                  </a:cubicBezTo>
                  <a:cubicBezTo>
                    <a:pt x="292" y="463"/>
                    <a:pt x="292" y="463"/>
                    <a:pt x="292" y="463"/>
                  </a:cubicBezTo>
                  <a:cubicBezTo>
                    <a:pt x="296" y="463"/>
                    <a:pt x="300" y="462"/>
                    <a:pt x="303" y="459"/>
                  </a:cubicBezTo>
                  <a:cubicBezTo>
                    <a:pt x="383" y="385"/>
                    <a:pt x="383" y="385"/>
                    <a:pt x="383" y="385"/>
                  </a:cubicBezTo>
                  <a:cubicBezTo>
                    <a:pt x="386" y="382"/>
                    <a:pt x="388" y="378"/>
                    <a:pt x="388" y="373"/>
                  </a:cubicBezTo>
                  <a:cubicBezTo>
                    <a:pt x="388" y="16"/>
                    <a:pt x="388" y="16"/>
                    <a:pt x="388" y="16"/>
                  </a:cubicBezTo>
                  <a:cubicBezTo>
                    <a:pt x="388" y="7"/>
                    <a:pt x="381" y="0"/>
                    <a:pt x="372" y="0"/>
                  </a:cubicBezTo>
                  <a:close/>
                  <a:moveTo>
                    <a:pt x="298" y="362"/>
                  </a:moveTo>
                  <a:cubicBezTo>
                    <a:pt x="297" y="364"/>
                    <a:pt x="296" y="365"/>
                    <a:pt x="296" y="368"/>
                  </a:cubicBezTo>
                  <a:cubicBezTo>
                    <a:pt x="289" y="428"/>
                    <a:pt x="289" y="428"/>
                    <a:pt x="289" y="428"/>
                  </a:cubicBezTo>
                  <a:cubicBezTo>
                    <a:pt x="286" y="431"/>
                    <a:pt x="286" y="431"/>
                    <a:pt x="286" y="431"/>
                  </a:cubicBezTo>
                  <a:cubicBezTo>
                    <a:pt x="32" y="431"/>
                    <a:pt x="32" y="431"/>
                    <a:pt x="32" y="431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6" y="366"/>
                    <a:pt x="356" y="366"/>
                    <a:pt x="356" y="366"/>
                  </a:cubicBezTo>
                  <a:cubicBezTo>
                    <a:pt x="304" y="360"/>
                    <a:pt x="304" y="360"/>
                    <a:pt x="304" y="360"/>
                  </a:cubicBezTo>
                  <a:cubicBezTo>
                    <a:pt x="302" y="360"/>
                    <a:pt x="300" y="361"/>
                    <a:pt x="298" y="362"/>
                  </a:cubicBezTo>
                  <a:close/>
                  <a:moveTo>
                    <a:pt x="305" y="428"/>
                  </a:moveTo>
                  <a:cubicBezTo>
                    <a:pt x="311" y="377"/>
                    <a:pt x="311" y="377"/>
                    <a:pt x="311" y="377"/>
                  </a:cubicBezTo>
                  <a:cubicBezTo>
                    <a:pt x="358" y="382"/>
                    <a:pt x="358" y="382"/>
                    <a:pt x="358" y="382"/>
                  </a:cubicBezTo>
                  <a:lnTo>
                    <a:pt x="305" y="4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4"/>
            <p:cNvSpPr>
              <a:spLocks noEditPoints="1"/>
            </p:cNvSpPr>
            <p:nvPr/>
          </p:nvSpPr>
          <p:spPr bwMode="auto">
            <a:xfrm>
              <a:off x="804863" y="3900488"/>
              <a:ext cx="392113" cy="392113"/>
            </a:xfrm>
            <a:custGeom>
              <a:avLst/>
              <a:gdLst>
                <a:gd name="T0" fmla="*/ 95 w 190"/>
                <a:gd name="T1" fmla="*/ 0 h 190"/>
                <a:gd name="T2" fmla="*/ 0 w 190"/>
                <a:gd name="T3" fmla="*/ 95 h 190"/>
                <a:gd name="T4" fmla="*/ 95 w 190"/>
                <a:gd name="T5" fmla="*/ 190 h 190"/>
                <a:gd name="T6" fmla="*/ 190 w 190"/>
                <a:gd name="T7" fmla="*/ 95 h 190"/>
                <a:gd name="T8" fmla="*/ 95 w 190"/>
                <a:gd name="T9" fmla="*/ 0 h 190"/>
                <a:gd name="T10" fmla="*/ 141 w 190"/>
                <a:gd name="T11" fmla="*/ 69 h 190"/>
                <a:gd name="T12" fmla="*/ 98 w 190"/>
                <a:gd name="T13" fmla="*/ 157 h 190"/>
                <a:gd name="T14" fmla="*/ 73 w 190"/>
                <a:gd name="T15" fmla="*/ 165 h 190"/>
                <a:gd name="T16" fmla="*/ 33 w 190"/>
                <a:gd name="T17" fmla="*/ 114 h 190"/>
                <a:gd name="T18" fmla="*/ 62 w 190"/>
                <a:gd name="T19" fmla="*/ 99 h 190"/>
                <a:gd name="T20" fmla="*/ 82 w 190"/>
                <a:gd name="T21" fmla="*/ 126 h 190"/>
                <a:gd name="T22" fmla="*/ 141 w 190"/>
                <a:gd name="T23" fmla="*/ 31 h 190"/>
                <a:gd name="T24" fmla="*/ 141 w 190"/>
                <a:gd name="T25" fmla="*/ 6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0" h="190">
                  <a:moveTo>
                    <a:pt x="95" y="0"/>
                  </a:moveTo>
                  <a:cubicBezTo>
                    <a:pt x="42" y="0"/>
                    <a:pt x="0" y="42"/>
                    <a:pt x="0" y="95"/>
                  </a:cubicBezTo>
                  <a:cubicBezTo>
                    <a:pt x="0" y="148"/>
                    <a:pt x="42" y="190"/>
                    <a:pt x="95" y="190"/>
                  </a:cubicBezTo>
                  <a:cubicBezTo>
                    <a:pt x="148" y="190"/>
                    <a:pt x="190" y="148"/>
                    <a:pt x="190" y="95"/>
                  </a:cubicBezTo>
                  <a:cubicBezTo>
                    <a:pt x="190" y="42"/>
                    <a:pt x="148" y="0"/>
                    <a:pt x="95" y="0"/>
                  </a:cubicBezTo>
                  <a:close/>
                  <a:moveTo>
                    <a:pt x="141" y="69"/>
                  </a:moveTo>
                  <a:cubicBezTo>
                    <a:pt x="99" y="102"/>
                    <a:pt x="98" y="157"/>
                    <a:pt x="98" y="15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73" y="165"/>
                    <a:pt x="64" y="137"/>
                    <a:pt x="33" y="114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72" y="106"/>
                    <a:pt x="82" y="126"/>
                  </a:cubicBezTo>
                  <a:cubicBezTo>
                    <a:pt x="82" y="126"/>
                    <a:pt x="87" y="62"/>
                    <a:pt x="141" y="31"/>
                  </a:cubicBezTo>
                  <a:lnTo>
                    <a:pt x="141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57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20306</TotalTime>
  <Words>804</Words>
  <Application>Microsoft Office PowerPoint</Application>
  <PresentationFormat>Widescreen</PresentationFormat>
  <Paragraphs>115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Franklin Gothic Book</vt:lpstr>
      <vt:lpstr>Raleway</vt:lpstr>
      <vt:lpstr>Times New Roman</vt:lpstr>
      <vt:lpstr>AIDS 2016_Template</vt:lpstr>
      <vt:lpstr>PowerPoint Presentation</vt:lpstr>
      <vt:lpstr>Achieving Low Antiretroviral (ARV) Costs through Competitive National Tendering and Strategic Reference Pricing: Results from the Republic of South Africa’s Recently Awarded ARV Tender (RT71-2019)</vt:lpstr>
      <vt:lpstr>Background of South Africa’s Treatment Program </vt:lpstr>
      <vt:lpstr>National Timeline Preparing for ARV Tender (RT71-2019) </vt:lpstr>
      <vt:lpstr>Key Highlights from RT71-2019 Tender Award: TLD </vt:lpstr>
      <vt:lpstr>Utilizing Reference Pricing To Achieve Cost Savings</vt:lpstr>
      <vt:lpstr>South Africa’s Cost for Preferred Adult 1st-Line (1L) ARV Regimens Has Decreased Significantly Over Time</vt:lpstr>
      <vt:lpstr>South Africa’s Ability to Decrease Cost of Treatment Has Enabled the Country to Minimize Cost of Scaling-Up Treatment for All</vt:lpstr>
      <vt:lpstr>TLD Rollout &amp; Implementation Plan</vt:lpstr>
      <vt:lpstr>Lessons Learnt from Tendering and Award RT71-2019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Herbert Musariri</cp:lastModifiedBy>
  <cp:revision>207</cp:revision>
  <cp:lastPrinted>2017-01-16T15:31:13Z</cp:lastPrinted>
  <dcterms:created xsi:type="dcterms:W3CDTF">2017-01-13T09:09:35Z</dcterms:created>
  <dcterms:modified xsi:type="dcterms:W3CDTF">2019-07-23T15:15:38Z</dcterms:modified>
</cp:coreProperties>
</file>